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3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36"/>
      <p:bold r:id="rId37"/>
      <p:italic r:id="rId38"/>
      <p:boldItalic r:id="rId39"/>
    </p:embeddedFont>
    <p:embeddedFont>
      <p:font typeface="Short Stack" panose="02010500040000000007" pitchFamily="2" charset="77"/>
      <p:regular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1" roundtripDataSignature="AMtx7mgCuaoS/ao6GLJNkk1J/HieLCYVz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>
      <p:cViewPr varScale="1">
        <p:scale>
          <a:sx n="117" d="100"/>
          <a:sy n="117" d="100"/>
        </p:scale>
        <p:origin x="1928" y="16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20" Type="http://schemas.openxmlformats.org/officeDocument/2006/relationships/slide" Target="slides/slide19.xml"/><Relationship Id="rId41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3" name="Google Shape;9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Diverse students. Some with bio-backgrounds; some without. Some with CS background; some with very limited. Two separate courses combined because of a substantial shared curriculum.</a:t>
            </a:r>
            <a:endParaRPr/>
          </a:p>
        </p:txBody>
      </p:sp>
      <p:sp>
        <p:nvSpPr>
          <p:cNvPr id="94" name="Google Shape;94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6" name="Google Shape;186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1" name="Google Shape;241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eriod"/>
            </a:pPr>
            <a:r>
              <a:rPr lang="en-US"/>
              <a:t>Simple life happened very early, within 0.5B years.</a:t>
            </a:r>
            <a:endParaRPr/>
          </a:p>
          <a:p>
            <a:pPr marL="228600" lvl="0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eriod"/>
            </a:pPr>
            <a:r>
              <a:rPr lang="en-US"/>
              <a:t>Complex cells took another 2.5B years</a:t>
            </a:r>
            <a:endParaRPr/>
          </a:p>
          <a:p>
            <a:pPr marL="228600" lvl="0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eriod"/>
            </a:pPr>
            <a:r>
              <a:rPr lang="en-US"/>
              <a:t>After Eukaryotic cells developed, quickly get multi-cellular organisms.</a:t>
            </a:r>
            <a:endParaRPr/>
          </a:p>
        </p:txBody>
      </p:sp>
      <p:sp>
        <p:nvSpPr>
          <p:cNvPr id="242" name="Google Shape;242;p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1" name="Google Shape;251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7" name="Google Shape;307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sz="1200"/>
              <a:t>Timescale will be important when we have to simulate two of these at once or if we want to know whether we can assume a signal from one level of network to be constant or equilibrated when we are simulating another scale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p2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" name="Google Shape;38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9" name="Google Shape;389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Ask about the rates at each step.</a:t>
            </a:r>
            <a:endParaRPr/>
          </a:p>
        </p:txBody>
      </p:sp>
      <p:sp>
        <p:nvSpPr>
          <p:cNvPr id="390" name="Google Shape;390;p3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" name="Google Shape;398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64" name="Google Shape;164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9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B185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35"/>
          <p:cNvSpPr/>
          <p:nvPr/>
        </p:nvSpPr>
        <p:spPr>
          <a:xfrm>
            <a:off x="228600" y="254000"/>
            <a:ext cx="8686800" cy="6418263"/>
          </a:xfrm>
          <a:prstGeom prst="rect">
            <a:avLst/>
          </a:prstGeom>
          <a:noFill/>
          <a:ln w="222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21;p35"/>
          <p:cNvSpPr/>
          <p:nvPr/>
        </p:nvSpPr>
        <p:spPr>
          <a:xfrm>
            <a:off x="447675" y="152400"/>
            <a:ext cx="3314700" cy="215900"/>
          </a:xfrm>
          <a:prstGeom prst="rect">
            <a:avLst/>
          </a:prstGeom>
          <a:solidFill>
            <a:srgbClr val="3B185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" name="Google Shape;22;p35" descr="UW.Wordmark_ctr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35"/>
          <p:cNvSpPr/>
          <p:nvPr/>
        </p:nvSpPr>
        <p:spPr>
          <a:xfrm rot="10800000" flipH="1">
            <a:off x="8167688" y="6348413"/>
            <a:ext cx="585787" cy="396875"/>
          </a:xfrm>
          <a:prstGeom prst="trapezoid">
            <a:avLst>
              <a:gd name="adj" fmla="val 25000"/>
            </a:avLst>
          </a:prstGeom>
          <a:solidFill>
            <a:srgbClr val="3B185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" name="Google Shape;24;p35" descr="UW_W-Logo_RGB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69275" y="6348413"/>
            <a:ext cx="593725" cy="400050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35"/>
          <p:cNvSpPr txBox="1">
            <a:spLocks noGrp="1"/>
          </p:cNvSpPr>
          <p:nvPr>
            <p:ph type="ctrTitle"/>
          </p:nvPr>
        </p:nvSpPr>
        <p:spPr>
          <a:xfrm>
            <a:off x="685800" y="1752600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" name="Google Shape;26;p35"/>
          <p:cNvSpPr txBox="1">
            <a:spLocks noGrp="1"/>
          </p:cNvSpPr>
          <p:nvPr>
            <p:ph type="subTitle" idx="1"/>
          </p:nvPr>
        </p:nvSpPr>
        <p:spPr>
          <a:xfrm>
            <a:off x="1371600" y="3508375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64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" name="Google Shape;27;p35"/>
          <p:cNvSpPr txBox="1">
            <a:spLocks noGrp="1"/>
          </p:cNvSpPr>
          <p:nvPr>
            <p:ph type="dt" idx="10"/>
          </p:nvPr>
        </p:nvSpPr>
        <p:spPr>
          <a:xfrm>
            <a:off x="447675" y="594360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" name="Google Shape;28;p35"/>
          <p:cNvSpPr txBox="1">
            <a:spLocks noGrp="1"/>
          </p:cNvSpPr>
          <p:nvPr>
            <p:ph type="ftr" idx="11"/>
          </p:nvPr>
        </p:nvSpPr>
        <p:spPr>
          <a:xfrm>
            <a:off x="3114675" y="594360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35"/>
          <p:cNvSpPr txBox="1">
            <a:spLocks noGrp="1"/>
          </p:cNvSpPr>
          <p:nvPr>
            <p:ph type="sldNum" idx="12"/>
          </p:nvPr>
        </p:nvSpPr>
        <p:spPr>
          <a:xfrm>
            <a:off x="7534275" y="5943600"/>
            <a:ext cx="4667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44"/>
          <p:cNvSpPr txBox="1">
            <a:spLocks noGrp="1"/>
          </p:cNvSpPr>
          <p:nvPr>
            <p:ph type="title"/>
          </p:nvPr>
        </p:nvSpPr>
        <p:spPr>
          <a:xfrm>
            <a:off x="457200" y="228600"/>
            <a:ext cx="82296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1" name="Google Shape;81;p44"/>
          <p:cNvSpPr txBox="1">
            <a:spLocks noGrp="1"/>
          </p:cNvSpPr>
          <p:nvPr>
            <p:ph type="body" idx="1"/>
          </p:nvPr>
        </p:nvSpPr>
        <p:spPr>
          <a:xfrm rot="5400000">
            <a:off x="2286000" y="-457200"/>
            <a:ext cx="4572000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2" name="Google Shape;82;p44"/>
          <p:cNvSpPr txBox="1">
            <a:spLocks noGrp="1"/>
          </p:cNvSpPr>
          <p:nvPr>
            <p:ph type="dt" idx="10"/>
          </p:nvPr>
        </p:nvSpPr>
        <p:spPr>
          <a:xfrm>
            <a:off x="447675" y="609600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" name="Google Shape;83;p44"/>
          <p:cNvSpPr txBox="1">
            <a:spLocks noGrp="1"/>
          </p:cNvSpPr>
          <p:nvPr>
            <p:ph type="ftr" idx="11"/>
          </p:nvPr>
        </p:nvSpPr>
        <p:spPr>
          <a:xfrm>
            <a:off x="3114675" y="6264275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44"/>
          <p:cNvSpPr txBox="1">
            <a:spLocks noGrp="1"/>
          </p:cNvSpPr>
          <p:nvPr>
            <p:ph type="sldNum" idx="12"/>
          </p:nvPr>
        </p:nvSpPr>
        <p:spPr>
          <a:xfrm>
            <a:off x="6543675" y="609600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45"/>
          <p:cNvSpPr txBox="1">
            <a:spLocks noGrp="1"/>
          </p:cNvSpPr>
          <p:nvPr>
            <p:ph type="title"/>
          </p:nvPr>
        </p:nvSpPr>
        <p:spPr>
          <a:xfrm rot="5400000">
            <a:off x="4953000" y="2209801"/>
            <a:ext cx="54102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7" name="Google Shape;87;p45"/>
          <p:cNvSpPr txBox="1">
            <a:spLocks noGrp="1"/>
          </p:cNvSpPr>
          <p:nvPr>
            <p:ph type="body" idx="1"/>
          </p:nvPr>
        </p:nvSpPr>
        <p:spPr>
          <a:xfrm rot="5400000">
            <a:off x="762000" y="228601"/>
            <a:ext cx="5410201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8" name="Google Shape;88;p45"/>
          <p:cNvSpPr txBox="1">
            <a:spLocks noGrp="1"/>
          </p:cNvSpPr>
          <p:nvPr>
            <p:ph type="dt" idx="10"/>
          </p:nvPr>
        </p:nvSpPr>
        <p:spPr>
          <a:xfrm>
            <a:off x="447675" y="609600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" name="Google Shape;89;p45"/>
          <p:cNvSpPr txBox="1">
            <a:spLocks noGrp="1"/>
          </p:cNvSpPr>
          <p:nvPr>
            <p:ph type="ftr" idx="11"/>
          </p:nvPr>
        </p:nvSpPr>
        <p:spPr>
          <a:xfrm>
            <a:off x="3114675" y="6264275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45"/>
          <p:cNvSpPr txBox="1">
            <a:spLocks noGrp="1"/>
          </p:cNvSpPr>
          <p:nvPr>
            <p:ph type="sldNum" idx="12"/>
          </p:nvPr>
        </p:nvSpPr>
        <p:spPr>
          <a:xfrm>
            <a:off x="6543675" y="609600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6"/>
          <p:cNvSpPr/>
          <p:nvPr/>
        </p:nvSpPr>
        <p:spPr>
          <a:xfrm>
            <a:off x="447675" y="152400"/>
            <a:ext cx="3314700" cy="21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" name="Google Shape;32;p36" descr="UW.Wordmark_ctr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" name="Google Shape;33;p36"/>
          <p:cNvGrpSpPr/>
          <p:nvPr/>
        </p:nvGrpSpPr>
        <p:grpSpPr>
          <a:xfrm>
            <a:off x="8167688" y="6348413"/>
            <a:ext cx="595312" cy="400050"/>
            <a:chOff x="8045450" y="6222997"/>
            <a:chExt cx="745067" cy="500464"/>
          </a:xfrm>
        </p:grpSpPr>
        <p:sp>
          <p:nvSpPr>
            <p:cNvPr id="34" name="Google Shape;34;p36"/>
            <p:cNvSpPr/>
            <p:nvPr/>
          </p:nvSpPr>
          <p:spPr>
            <a:xfrm rot="10800000" flipH="1">
              <a:off x="8045450" y="6222997"/>
              <a:ext cx="733146" cy="494505"/>
            </a:xfrm>
            <a:prstGeom prst="trapezoid">
              <a:avLst>
                <a:gd name="adj" fmla="val 25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5" name="Google Shape;35;p36" descr="UW_W-Logo_RGB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8047567" y="6223002"/>
              <a:ext cx="742950" cy="50045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6" name="Google Shape;36;p36"/>
          <p:cNvSpPr txBox="1">
            <a:spLocks noGrp="1"/>
          </p:cNvSpPr>
          <p:nvPr>
            <p:ph type="title"/>
          </p:nvPr>
        </p:nvSpPr>
        <p:spPr>
          <a:xfrm>
            <a:off x="457200" y="381000"/>
            <a:ext cx="82296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7" name="Google Shape;37;p36"/>
          <p:cNvSpPr txBox="1">
            <a:spLocks noGrp="1"/>
          </p:cNvSpPr>
          <p:nvPr>
            <p:ph type="body" idx="1"/>
          </p:nvPr>
        </p:nvSpPr>
        <p:spPr>
          <a:xfrm>
            <a:off x="457200" y="1371599"/>
            <a:ext cx="8229600" cy="4572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" name="Google Shape;38;p36"/>
          <p:cNvSpPr txBox="1">
            <a:spLocks noGrp="1"/>
          </p:cNvSpPr>
          <p:nvPr>
            <p:ph type="ftr" idx="11"/>
          </p:nvPr>
        </p:nvSpPr>
        <p:spPr>
          <a:xfrm>
            <a:off x="3114675" y="6264275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36"/>
          <p:cNvSpPr txBox="1">
            <a:spLocks noGrp="1"/>
          </p:cNvSpPr>
          <p:nvPr>
            <p:ph type="sldNum" idx="12"/>
          </p:nvPr>
        </p:nvSpPr>
        <p:spPr>
          <a:xfrm>
            <a:off x="7543801" y="6248400"/>
            <a:ext cx="533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7"/>
          <p:cNvSpPr txBox="1">
            <a:spLocks noGrp="1"/>
          </p:cNvSpPr>
          <p:nvPr>
            <p:ph type="title"/>
          </p:nvPr>
        </p:nvSpPr>
        <p:spPr>
          <a:xfrm>
            <a:off x="457200" y="228600"/>
            <a:ext cx="82296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2" name="Google Shape;42;p37"/>
          <p:cNvSpPr txBox="1">
            <a:spLocks noGrp="1"/>
          </p:cNvSpPr>
          <p:nvPr>
            <p:ph type="ftr" idx="11"/>
          </p:nvPr>
        </p:nvSpPr>
        <p:spPr>
          <a:xfrm>
            <a:off x="3114675" y="6264275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37"/>
          <p:cNvSpPr txBox="1">
            <a:spLocks noGrp="1"/>
          </p:cNvSpPr>
          <p:nvPr>
            <p:ph type="sldNum" idx="12"/>
          </p:nvPr>
        </p:nvSpPr>
        <p:spPr>
          <a:xfrm>
            <a:off x="6324600" y="6324600"/>
            <a:ext cx="1752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38"/>
          <p:cNvSpPr txBox="1">
            <a:spLocks noGrp="1"/>
          </p:cNvSpPr>
          <p:nvPr>
            <p:ph type="ftr" idx="11"/>
          </p:nvPr>
        </p:nvSpPr>
        <p:spPr>
          <a:xfrm>
            <a:off x="3114675" y="6264275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38"/>
          <p:cNvSpPr txBox="1">
            <a:spLocks noGrp="1"/>
          </p:cNvSpPr>
          <p:nvPr>
            <p:ph type="sldNum" idx="12"/>
          </p:nvPr>
        </p:nvSpPr>
        <p:spPr>
          <a:xfrm>
            <a:off x="6400800" y="6324600"/>
            <a:ext cx="16097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39"/>
          <p:cNvSpPr txBox="1">
            <a:spLocks noGrp="1"/>
          </p:cNvSpPr>
          <p:nvPr>
            <p:ph type="title"/>
          </p:nvPr>
        </p:nvSpPr>
        <p:spPr>
          <a:xfrm>
            <a:off x="457200" y="381000"/>
            <a:ext cx="82296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9" name="Google Shape;49;p39"/>
          <p:cNvSpPr txBox="1">
            <a:spLocks noGrp="1"/>
          </p:cNvSpPr>
          <p:nvPr>
            <p:ph type="ftr" idx="11"/>
          </p:nvPr>
        </p:nvSpPr>
        <p:spPr>
          <a:xfrm>
            <a:off x="3114675" y="6264275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39"/>
          <p:cNvSpPr txBox="1">
            <a:spLocks noGrp="1"/>
          </p:cNvSpPr>
          <p:nvPr>
            <p:ph type="sldNum" idx="12"/>
          </p:nvPr>
        </p:nvSpPr>
        <p:spPr>
          <a:xfrm>
            <a:off x="6553200" y="6264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40"/>
          <p:cNvSpPr txBox="1">
            <a:spLocks noGrp="1"/>
          </p:cNvSpPr>
          <p:nvPr>
            <p:ph type="body" idx="1"/>
          </p:nvPr>
        </p:nvSpPr>
        <p:spPr>
          <a:xfrm>
            <a:off x="4648200" y="13716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40"/>
          <p:cNvSpPr txBox="1">
            <a:spLocks noGrp="1"/>
          </p:cNvSpPr>
          <p:nvPr>
            <p:ph type="body" idx="2"/>
          </p:nvPr>
        </p:nvSpPr>
        <p:spPr>
          <a:xfrm>
            <a:off x="457200" y="13716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Google Shape;54;p40"/>
          <p:cNvSpPr txBox="1">
            <a:spLocks noGrp="1"/>
          </p:cNvSpPr>
          <p:nvPr>
            <p:ph type="title"/>
          </p:nvPr>
        </p:nvSpPr>
        <p:spPr>
          <a:xfrm>
            <a:off x="457200" y="381000"/>
            <a:ext cx="82296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Google Shape;55;p40"/>
          <p:cNvSpPr txBox="1">
            <a:spLocks noGrp="1"/>
          </p:cNvSpPr>
          <p:nvPr>
            <p:ph type="ftr" idx="11"/>
          </p:nvPr>
        </p:nvSpPr>
        <p:spPr>
          <a:xfrm>
            <a:off x="3114675" y="6264275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40"/>
          <p:cNvSpPr txBox="1">
            <a:spLocks noGrp="1"/>
          </p:cNvSpPr>
          <p:nvPr>
            <p:ph type="sldNum" idx="12"/>
          </p:nvPr>
        </p:nvSpPr>
        <p:spPr>
          <a:xfrm>
            <a:off x="6096000" y="626427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41"/>
          <p:cNvSpPr txBox="1">
            <a:spLocks noGrp="1"/>
          </p:cNvSpPr>
          <p:nvPr>
            <p:ph type="title"/>
          </p:nvPr>
        </p:nvSpPr>
        <p:spPr>
          <a:xfrm>
            <a:off x="457200" y="304800"/>
            <a:ext cx="82296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9" name="Google Shape;59;p41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0" name="Google Shape;60;p41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1" name="Google Shape;61;p41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2" name="Google Shape;62;p41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3" name="Google Shape;63;p41"/>
          <p:cNvSpPr txBox="1">
            <a:spLocks noGrp="1"/>
          </p:cNvSpPr>
          <p:nvPr>
            <p:ph type="ftr" idx="11"/>
          </p:nvPr>
        </p:nvSpPr>
        <p:spPr>
          <a:xfrm>
            <a:off x="3114675" y="6264275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41"/>
          <p:cNvSpPr txBox="1">
            <a:spLocks noGrp="1"/>
          </p:cNvSpPr>
          <p:nvPr>
            <p:ph type="sldNum" idx="12"/>
          </p:nvPr>
        </p:nvSpPr>
        <p:spPr>
          <a:xfrm>
            <a:off x="6172200" y="6264275"/>
            <a:ext cx="1905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2"/>
          <p:cNvSpPr txBox="1">
            <a:spLocks noGrp="1"/>
          </p:cNvSpPr>
          <p:nvPr>
            <p:ph type="title"/>
          </p:nvPr>
        </p:nvSpPr>
        <p:spPr>
          <a:xfrm>
            <a:off x="457200" y="533400"/>
            <a:ext cx="3008313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" name="Google Shape;67;p42"/>
          <p:cNvSpPr txBox="1">
            <a:spLocks noGrp="1"/>
          </p:cNvSpPr>
          <p:nvPr>
            <p:ph type="body" idx="1"/>
          </p:nvPr>
        </p:nvSpPr>
        <p:spPr>
          <a:xfrm>
            <a:off x="3575050" y="533401"/>
            <a:ext cx="5111750" cy="54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Google Shape;68;p42"/>
          <p:cNvSpPr txBox="1">
            <a:spLocks noGrp="1"/>
          </p:cNvSpPr>
          <p:nvPr>
            <p:ph type="body" idx="2"/>
          </p:nvPr>
        </p:nvSpPr>
        <p:spPr>
          <a:xfrm>
            <a:off x="457200" y="1676400"/>
            <a:ext cx="3008313" cy="4267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9" name="Google Shape;69;p42"/>
          <p:cNvSpPr txBox="1">
            <a:spLocks noGrp="1"/>
          </p:cNvSpPr>
          <p:nvPr>
            <p:ph type="dt" idx="10"/>
          </p:nvPr>
        </p:nvSpPr>
        <p:spPr>
          <a:xfrm>
            <a:off x="447675" y="609600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Google Shape;70;p42"/>
          <p:cNvSpPr txBox="1">
            <a:spLocks noGrp="1"/>
          </p:cNvSpPr>
          <p:nvPr>
            <p:ph type="ftr" idx="11"/>
          </p:nvPr>
        </p:nvSpPr>
        <p:spPr>
          <a:xfrm>
            <a:off x="3114675" y="6264275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42"/>
          <p:cNvSpPr txBox="1">
            <a:spLocks noGrp="1"/>
          </p:cNvSpPr>
          <p:nvPr>
            <p:ph type="sldNum" idx="12"/>
          </p:nvPr>
        </p:nvSpPr>
        <p:spPr>
          <a:xfrm>
            <a:off x="6543675" y="609600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43"/>
          <p:cNvSpPr txBox="1">
            <a:spLocks noGrp="1"/>
          </p:cNvSpPr>
          <p:nvPr>
            <p:ph type="title"/>
          </p:nvPr>
        </p:nvSpPr>
        <p:spPr>
          <a:xfrm>
            <a:off x="1792288" y="46482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4" name="Google Shape;74;p43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3959225"/>
          </a:xfrm>
          <a:prstGeom prst="rect">
            <a:avLst/>
          </a:prstGeom>
          <a:noFill/>
          <a:ln>
            <a:noFill/>
          </a:ln>
        </p:spPr>
      </p:sp>
      <p:sp>
        <p:nvSpPr>
          <p:cNvPr id="75" name="Google Shape;75;p43"/>
          <p:cNvSpPr txBox="1">
            <a:spLocks noGrp="1"/>
          </p:cNvSpPr>
          <p:nvPr>
            <p:ph type="body" idx="1"/>
          </p:nvPr>
        </p:nvSpPr>
        <p:spPr>
          <a:xfrm>
            <a:off x="1792288" y="5214938"/>
            <a:ext cx="5486400" cy="728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6" name="Google Shape;76;p43"/>
          <p:cNvSpPr txBox="1">
            <a:spLocks noGrp="1"/>
          </p:cNvSpPr>
          <p:nvPr>
            <p:ph type="dt" idx="10"/>
          </p:nvPr>
        </p:nvSpPr>
        <p:spPr>
          <a:xfrm>
            <a:off x="447675" y="609600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" name="Google Shape;77;p43"/>
          <p:cNvSpPr txBox="1">
            <a:spLocks noGrp="1"/>
          </p:cNvSpPr>
          <p:nvPr>
            <p:ph type="ftr" idx="11"/>
          </p:nvPr>
        </p:nvSpPr>
        <p:spPr>
          <a:xfrm>
            <a:off x="3114675" y="6264275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43"/>
          <p:cNvSpPr txBox="1">
            <a:spLocks noGrp="1"/>
          </p:cNvSpPr>
          <p:nvPr>
            <p:ph type="sldNum" idx="12"/>
          </p:nvPr>
        </p:nvSpPr>
        <p:spPr>
          <a:xfrm>
            <a:off x="6543675" y="609600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4"/>
          <p:cNvSpPr txBox="1">
            <a:spLocks noGrp="1"/>
          </p:cNvSpPr>
          <p:nvPr>
            <p:ph type="ftr" idx="11"/>
          </p:nvPr>
        </p:nvSpPr>
        <p:spPr>
          <a:xfrm>
            <a:off x="3114675" y="6264275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1" name="Google Shape;11;p34"/>
          <p:cNvGrpSpPr/>
          <p:nvPr/>
        </p:nvGrpSpPr>
        <p:grpSpPr>
          <a:xfrm>
            <a:off x="8167688" y="6348413"/>
            <a:ext cx="595312" cy="400050"/>
            <a:chOff x="8045450" y="6222997"/>
            <a:chExt cx="745067" cy="500464"/>
          </a:xfrm>
        </p:grpSpPr>
        <p:sp>
          <p:nvSpPr>
            <p:cNvPr id="12" name="Google Shape;12;p34"/>
            <p:cNvSpPr/>
            <p:nvPr/>
          </p:nvSpPr>
          <p:spPr>
            <a:xfrm rot="10800000" flipH="1">
              <a:off x="8045450" y="6222997"/>
              <a:ext cx="733146" cy="494505"/>
            </a:xfrm>
            <a:prstGeom prst="trapezoid">
              <a:avLst>
                <a:gd name="adj" fmla="val 25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3" name="Google Shape;13;p34" descr="UW_W-Logo_RGB.png"/>
            <p:cNvPicPr preferRelativeResize="0"/>
            <p:nvPr/>
          </p:nvPicPr>
          <p:blipFill rotWithShape="1">
            <a:blip r:embed="rId13">
              <a:alphaModFix/>
            </a:blip>
            <a:srcRect/>
            <a:stretch/>
          </p:blipFill>
          <p:spPr>
            <a:xfrm>
              <a:off x="8047567" y="6223002"/>
              <a:ext cx="742950" cy="50045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" name="Google Shape;14;p34"/>
          <p:cNvSpPr/>
          <p:nvPr/>
        </p:nvSpPr>
        <p:spPr>
          <a:xfrm>
            <a:off x="228600" y="254000"/>
            <a:ext cx="8686800" cy="6418263"/>
          </a:xfrm>
          <a:prstGeom prst="rect">
            <a:avLst/>
          </a:prstGeom>
          <a:noFill/>
          <a:ln w="22225" cap="flat" cmpd="sng">
            <a:solidFill>
              <a:srgbClr val="3B185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" name="Google Shape;15;p34" descr="UW.Wordmark_ctr.jpg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34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34"/>
          <p:cNvSpPr txBox="1">
            <a:spLocks noGrp="1"/>
          </p:cNvSpPr>
          <p:nvPr>
            <p:ph type="sldNum" idx="12"/>
          </p:nvPr>
        </p:nvSpPr>
        <p:spPr>
          <a:xfrm>
            <a:off x="6543675" y="6248400"/>
            <a:ext cx="13811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drive/folders/1pgBC2lFVGc-d3rRtb7dgAUVW73NAoQJp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canvas.uw.edu/files/81533090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tellurium.analogmachine.org/" TargetMode="External"/><Relationship Id="rId7" Type="http://schemas.openxmlformats.org/officeDocument/2006/relationships/hyperlink" Target="https://github.com/ModelEngineering/SBMLLint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sys-bio/SBstoat" TargetMode="External"/><Relationship Id="rId5" Type="http://schemas.openxmlformats.org/officeDocument/2006/relationships/hyperlink" Target="https://www.ebi.ac.uk/biomodels/" TargetMode="External"/><Relationship Id="rId4" Type="http://schemas.openxmlformats.org/officeDocument/2006/relationships/hyperlink" Target="https://github.com/sys-bio/tellurium#installation-instructions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notebooks/intro.ipynb?utm_source=scs-index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jpg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0.jpg"/><Relationship Id="rId5" Type="http://schemas.openxmlformats.org/officeDocument/2006/relationships/image" Target="../media/image49.png"/><Relationship Id="rId4" Type="http://schemas.openxmlformats.org/officeDocument/2006/relationships/image" Target="../media/image48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"/>
          <p:cNvSpPr txBox="1">
            <a:spLocks noGrp="1"/>
          </p:cNvSpPr>
          <p:nvPr>
            <p:ph type="ctrTitle"/>
          </p:nvPr>
        </p:nvSpPr>
        <p:spPr>
          <a:xfrm>
            <a:off x="381000" y="533400"/>
            <a:ext cx="84582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/>
              <a:t>BIOE 437 / BIOE 537 </a:t>
            </a:r>
            <a:br>
              <a:rPr lang="en-US" sz="3200" b="1"/>
            </a:br>
            <a:r>
              <a:rPr lang="en-US" sz="3200" b="1" i="1"/>
              <a:t>Computational Systems Biology</a:t>
            </a:r>
            <a:br>
              <a:rPr lang="en-US" sz="3200" b="1"/>
            </a:br>
            <a:br>
              <a:rPr lang="en-US" sz="3200" b="1"/>
            </a:br>
            <a:br>
              <a:rPr lang="en-US" sz="3200" b="1"/>
            </a:br>
            <a:r>
              <a:rPr lang="en-US" sz="3200" b="1"/>
              <a:t>Lecture 1: </a:t>
            </a:r>
            <a:r>
              <a:rPr lang="en-US" sz="3200" b="1" u="sng"/>
              <a:t>Introduction and Biochemistry Basics</a:t>
            </a:r>
            <a:br>
              <a:rPr lang="en-US" b="1"/>
            </a:br>
            <a:br>
              <a:rPr lang="en-US" b="1"/>
            </a:br>
            <a:endParaRPr i="1"/>
          </a:p>
        </p:txBody>
      </p:sp>
      <p:sp>
        <p:nvSpPr>
          <p:cNvPr id="97" name="Google Shape;97;p1"/>
          <p:cNvSpPr txBox="1">
            <a:spLocks noGrp="1"/>
          </p:cNvSpPr>
          <p:nvPr>
            <p:ph type="subTitle" idx="1"/>
          </p:nvPr>
        </p:nvSpPr>
        <p:spPr>
          <a:xfrm>
            <a:off x="381000" y="3886200"/>
            <a:ext cx="83820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</a:pPr>
            <a:r>
              <a:rPr lang="en-US"/>
              <a:t>Joseph L. Hellerstein*</a:t>
            </a:r>
            <a:endParaRPr/>
          </a:p>
          <a:p>
            <a:pPr marL="0" lvl="0" indent="0" algn="ctr" rtl="0">
              <a:spcBef>
                <a:spcPts val="64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</a:pPr>
            <a:r>
              <a:rPr lang="en-US"/>
              <a:t>Herbert Sauro**</a:t>
            </a:r>
            <a:endParaRPr/>
          </a:p>
          <a:p>
            <a:pPr marL="0" lvl="0" indent="0" algn="ctr" rtl="0">
              <a:spcBef>
                <a:spcPts val="64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</a:pPr>
            <a:endParaRPr/>
          </a:p>
          <a:p>
            <a:pPr marL="0" lvl="0" indent="0" algn="ctr" rtl="0">
              <a:spcBef>
                <a:spcPts val="56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</a:pPr>
            <a:r>
              <a:rPr lang="en-US" sz="2800"/>
              <a:t>*eScience Institute, Computer Science &amp; Engineering</a:t>
            </a:r>
            <a:endParaRPr/>
          </a:p>
          <a:p>
            <a:pPr marL="0" lvl="0" indent="0" algn="ctr" rtl="0">
              <a:spcBef>
                <a:spcPts val="56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</a:pPr>
            <a:r>
              <a:rPr lang="en-US" sz="2800"/>
              <a:t>**BioEngineering</a:t>
            </a:r>
            <a:endParaRPr sz="28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0"/>
          <p:cNvSpPr txBox="1">
            <a:spLocks noGrp="1"/>
          </p:cNvSpPr>
          <p:nvPr>
            <p:ph type="title"/>
          </p:nvPr>
        </p:nvSpPr>
        <p:spPr>
          <a:xfrm>
            <a:off x="457200" y="381000"/>
            <a:ext cx="82296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Course Goals</a:t>
            </a:r>
            <a:endParaRPr/>
          </a:p>
        </p:txBody>
      </p:sp>
      <p:sp>
        <p:nvSpPr>
          <p:cNvPr id="175" name="Google Shape;175;p10"/>
          <p:cNvSpPr txBox="1">
            <a:spLocks noGrp="1"/>
          </p:cNvSpPr>
          <p:nvPr>
            <p:ph type="body" idx="1"/>
          </p:nvPr>
        </p:nvSpPr>
        <p:spPr>
          <a:xfrm>
            <a:off x="457200" y="1371599"/>
            <a:ext cx="8229600" cy="4572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Learn essentials of enzyme kinetics</a:t>
            </a:r>
            <a:endParaRPr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Develop skills with building quantitative models of biological systems using enzyme kinetics</a:t>
            </a:r>
            <a:endParaRPr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Skill with using tellurium (and related python packages) to develop reproducible models</a:t>
            </a:r>
            <a:endParaRPr/>
          </a:p>
          <a:p>
            <a:pPr marL="74295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Estimate parameters</a:t>
            </a:r>
            <a:endParaRPr/>
          </a:p>
          <a:p>
            <a:pPr marL="74295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Estimate parameter uncertainty</a:t>
            </a:r>
            <a:endParaRPr/>
          </a:p>
          <a:p>
            <a:pPr marL="74295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Engineering discipline for model development</a:t>
            </a:r>
            <a:endParaRPr/>
          </a:p>
        </p:txBody>
      </p:sp>
      <p:sp>
        <p:nvSpPr>
          <p:cNvPr id="176" name="Google Shape;176;p10"/>
          <p:cNvSpPr txBox="1">
            <a:spLocks noGrp="1"/>
          </p:cNvSpPr>
          <p:nvPr>
            <p:ph type="sldNum" idx="12"/>
          </p:nvPr>
        </p:nvSpPr>
        <p:spPr>
          <a:xfrm>
            <a:off x="7543801" y="6248400"/>
            <a:ext cx="533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1"/>
          <p:cNvSpPr txBox="1">
            <a:spLocks noGrp="1"/>
          </p:cNvSpPr>
          <p:nvPr>
            <p:ph type="title"/>
          </p:nvPr>
        </p:nvSpPr>
        <p:spPr>
          <a:xfrm>
            <a:off x="457200" y="381000"/>
            <a:ext cx="82296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Instructors</a:t>
            </a:r>
            <a:endParaRPr/>
          </a:p>
        </p:txBody>
      </p:sp>
      <p:sp>
        <p:nvSpPr>
          <p:cNvPr id="182" name="Google Shape;182;p11"/>
          <p:cNvSpPr txBox="1">
            <a:spLocks noGrp="1"/>
          </p:cNvSpPr>
          <p:nvPr>
            <p:ph type="body" idx="1"/>
          </p:nvPr>
        </p:nvSpPr>
        <p:spPr>
          <a:xfrm>
            <a:off x="457200" y="990600"/>
            <a:ext cx="8229600" cy="50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Herbert M Sauro, Associate Professor BIOE</a:t>
            </a:r>
            <a:endParaRPr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/>
              <a:t>PhD in Systems Biology</a:t>
            </a:r>
            <a:endParaRPr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/>
              <a:t>Current Research</a:t>
            </a:r>
            <a:endParaRPr/>
          </a:p>
          <a:p>
            <a:pPr marL="1143000" lvl="2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Dynamics and operation of cellular processes</a:t>
            </a:r>
            <a:endParaRPr/>
          </a:p>
          <a:p>
            <a:pPr marL="1143000" lvl="2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Clinically reliable approaches to modeling complex systems</a:t>
            </a:r>
            <a:endParaRPr sz="1800"/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Joseph Hellerstein, Senior Fellow eScience Institute, Affiliate Professor CSE</a:t>
            </a:r>
            <a:endParaRPr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/>
              <a:t>PhD in Computer Science</a:t>
            </a:r>
            <a:endParaRPr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/>
              <a:t>Industry (30+ years): IBM Research, Microsoft, Google</a:t>
            </a:r>
            <a:endParaRPr/>
          </a:p>
          <a:p>
            <a:pPr marL="1143000" lvl="2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/>
              <a:t>Mathematical models of distributed computing systems</a:t>
            </a:r>
            <a:endParaRPr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/>
              <a:t>Research</a:t>
            </a:r>
            <a:endParaRPr/>
          </a:p>
          <a:p>
            <a:pPr marL="1143000" lvl="2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Modeling evolution of microbial communities</a:t>
            </a:r>
            <a:endParaRPr/>
          </a:p>
          <a:p>
            <a:pPr marL="1143000" lvl="2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Model Engineering (tools for building biomedical models)</a:t>
            </a:r>
            <a:endParaRPr/>
          </a:p>
        </p:txBody>
      </p:sp>
      <p:sp>
        <p:nvSpPr>
          <p:cNvPr id="183" name="Google Shape;183;p11"/>
          <p:cNvSpPr txBox="1">
            <a:spLocks noGrp="1"/>
          </p:cNvSpPr>
          <p:nvPr>
            <p:ph type="sldNum" idx="12"/>
          </p:nvPr>
        </p:nvSpPr>
        <p:spPr>
          <a:xfrm>
            <a:off x="7543801" y="6248400"/>
            <a:ext cx="533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2"/>
          <p:cNvSpPr txBox="1">
            <a:spLocks noGrp="1"/>
          </p:cNvSpPr>
          <p:nvPr>
            <p:ph type="title"/>
          </p:nvPr>
        </p:nvSpPr>
        <p:spPr>
          <a:xfrm>
            <a:off x="228600" y="381000"/>
            <a:ext cx="84582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Grading</a:t>
            </a:r>
            <a:endParaRPr/>
          </a:p>
        </p:txBody>
      </p:sp>
      <p:sp>
        <p:nvSpPr>
          <p:cNvPr id="190" name="Google Shape;190;p12"/>
          <p:cNvSpPr txBox="1">
            <a:spLocks noGrp="1"/>
          </p:cNvSpPr>
          <p:nvPr>
            <p:ph type="body" idx="1"/>
          </p:nvPr>
        </p:nvSpPr>
        <p:spPr>
          <a:xfrm>
            <a:off x="457200" y="1371599"/>
            <a:ext cx="8229600" cy="4572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Undergrads</a:t>
            </a:r>
            <a:endParaRPr/>
          </a:p>
          <a:p>
            <a:pPr marL="74295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45% Homework (4)</a:t>
            </a:r>
            <a:endParaRPr/>
          </a:p>
          <a:p>
            <a:pPr marL="74295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25% Midterm</a:t>
            </a:r>
            <a:endParaRPr/>
          </a:p>
          <a:p>
            <a:pPr marL="74295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30% Software project</a:t>
            </a:r>
            <a:endParaRPr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Grads</a:t>
            </a:r>
            <a:endParaRPr/>
          </a:p>
          <a:p>
            <a:pPr marL="74295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33% Research review</a:t>
            </a:r>
            <a:endParaRPr/>
          </a:p>
          <a:p>
            <a:pPr marL="74295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33% Grant proposal</a:t>
            </a:r>
            <a:endParaRPr/>
          </a:p>
          <a:p>
            <a:pPr marL="74295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33% Software project</a:t>
            </a:r>
            <a:endParaRPr/>
          </a:p>
          <a:p>
            <a:pPr marL="742950" lvl="1" indent="-1079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sp>
        <p:nvSpPr>
          <p:cNvPr id="191" name="Google Shape;191;p12"/>
          <p:cNvSpPr txBox="1">
            <a:spLocks noGrp="1"/>
          </p:cNvSpPr>
          <p:nvPr>
            <p:ph type="sldNum" idx="12"/>
          </p:nvPr>
        </p:nvSpPr>
        <p:spPr>
          <a:xfrm>
            <a:off x="7543801" y="6248400"/>
            <a:ext cx="533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3"/>
          <p:cNvSpPr txBox="1">
            <a:spLocks noGrp="1"/>
          </p:cNvSpPr>
          <p:nvPr>
            <p:ph type="title"/>
          </p:nvPr>
        </p:nvSpPr>
        <p:spPr>
          <a:xfrm>
            <a:off x="457200" y="381000"/>
            <a:ext cx="82296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Submitting Homework</a:t>
            </a:r>
            <a:endParaRPr/>
          </a:p>
        </p:txBody>
      </p:sp>
      <p:sp>
        <p:nvSpPr>
          <p:cNvPr id="197" name="Google Shape;197;p13"/>
          <p:cNvSpPr txBox="1">
            <a:spLocks noGrp="1"/>
          </p:cNvSpPr>
          <p:nvPr>
            <p:ph type="body" idx="1"/>
          </p:nvPr>
        </p:nvSpPr>
        <p:spPr>
          <a:xfrm>
            <a:off x="457200" y="1371599"/>
            <a:ext cx="8229600" cy="4572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You have a folder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here</a:t>
            </a:r>
            <a:r>
              <a:rPr lang="en-US"/>
              <a:t>. Only you and the instructors have permissions for the folder.</a:t>
            </a:r>
            <a:endParaRPr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Upload your assignment to the folder before the due date.</a:t>
            </a:r>
            <a:endParaRPr/>
          </a:p>
        </p:txBody>
      </p:sp>
      <p:sp>
        <p:nvSpPr>
          <p:cNvPr id="198" name="Google Shape;198;p13"/>
          <p:cNvSpPr txBox="1">
            <a:spLocks noGrp="1"/>
          </p:cNvSpPr>
          <p:nvPr>
            <p:ph type="sldNum" idx="12"/>
          </p:nvPr>
        </p:nvSpPr>
        <p:spPr>
          <a:xfrm>
            <a:off x="7543801" y="6248400"/>
            <a:ext cx="533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4"/>
          <p:cNvSpPr txBox="1">
            <a:spLocks noGrp="1"/>
          </p:cNvSpPr>
          <p:nvPr>
            <p:ph type="title"/>
          </p:nvPr>
        </p:nvSpPr>
        <p:spPr>
          <a:xfrm>
            <a:off x="457200" y="228600"/>
            <a:ext cx="82296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Resources</a:t>
            </a:r>
            <a:endParaRPr/>
          </a:p>
        </p:txBody>
      </p:sp>
      <p:sp>
        <p:nvSpPr>
          <p:cNvPr id="204" name="Google Shape;204;p14"/>
          <p:cNvSpPr txBox="1">
            <a:spLocks noGrp="1"/>
          </p:cNvSpPr>
          <p:nvPr>
            <p:ph type="sldNum" idx="12"/>
          </p:nvPr>
        </p:nvSpPr>
        <p:spPr>
          <a:xfrm>
            <a:off x="7170900" y="6280550"/>
            <a:ext cx="1752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  <p:sp>
        <p:nvSpPr>
          <p:cNvPr id="205" name="Google Shape;205;p14"/>
          <p:cNvSpPr txBox="1"/>
          <p:nvPr/>
        </p:nvSpPr>
        <p:spPr>
          <a:xfrm>
            <a:off x="990600" y="1154675"/>
            <a:ext cx="1508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Text Books</a:t>
            </a:r>
            <a:endParaRPr/>
          </a:p>
        </p:txBody>
      </p:sp>
      <p:sp>
        <p:nvSpPr>
          <p:cNvPr id="206" name="Google Shape;206;p14"/>
          <p:cNvSpPr txBox="1"/>
          <p:nvPr/>
        </p:nvSpPr>
        <p:spPr>
          <a:xfrm>
            <a:off x="457200" y="3886200"/>
            <a:ext cx="67137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BIOE </a:t>
            </a: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n-US" sz="1600" u="sng">
                <a:solidFill>
                  <a:schemeClr val="hlink"/>
                </a:solidFill>
                <a:hlinkClick r:id="rId3"/>
              </a:rPr>
              <a:t>https://canvas.uw.edu/files/81533090</a:t>
            </a:r>
            <a:endParaRPr sz="1600">
              <a:solidFill>
                <a:schemeClr val="dk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dk1"/>
                </a:solidFill>
              </a:rPr>
              <a:t>Kinetics</a:t>
            </a:r>
            <a:r>
              <a:rPr lang="en-US" sz="1600">
                <a:solidFill>
                  <a:schemeClr val="dk1"/>
                </a:solidFill>
              </a:rPr>
              <a:t>: https://canvas.uw.edu/files/80796658</a:t>
            </a:r>
            <a:endParaRPr sz="1600">
              <a:solidFill>
                <a:schemeClr val="dk1"/>
              </a:solidFill>
            </a:endParaRPr>
          </a:p>
        </p:txBody>
      </p:sp>
      <p:pic>
        <p:nvPicPr>
          <p:cNvPr id="207" name="Google Shape;20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57125" y="1006500"/>
            <a:ext cx="1752600" cy="24987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00597" y="1005875"/>
            <a:ext cx="1668303" cy="2499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5"/>
          <p:cNvSpPr txBox="1">
            <a:spLocks noGrp="1"/>
          </p:cNvSpPr>
          <p:nvPr>
            <p:ph type="title"/>
          </p:nvPr>
        </p:nvSpPr>
        <p:spPr>
          <a:xfrm>
            <a:off x="457200" y="381000"/>
            <a:ext cx="82296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Software</a:t>
            </a:r>
            <a:endParaRPr/>
          </a:p>
        </p:txBody>
      </p:sp>
      <p:sp>
        <p:nvSpPr>
          <p:cNvPr id="214" name="Google Shape;214;p15"/>
          <p:cNvSpPr txBox="1">
            <a:spLocks noGrp="1"/>
          </p:cNvSpPr>
          <p:nvPr>
            <p:ph type="body" idx="1"/>
          </p:nvPr>
        </p:nvSpPr>
        <p:spPr>
          <a:xfrm>
            <a:off x="457200" y="1371599"/>
            <a:ext cx="8229600" cy="4572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 b="1"/>
              <a:t>The class will feature in-class exercises, so </a:t>
            </a:r>
            <a:r>
              <a:rPr lang="en-US" sz="2800" b="1">
                <a:solidFill>
                  <a:srgbClr val="00CC00"/>
                </a:solidFill>
              </a:rPr>
              <a:t>please bring a laptop to class</a:t>
            </a:r>
            <a:endParaRPr sz="2800" b="1"/>
          </a:p>
          <a:p>
            <a:pPr marL="342900" lvl="0" indent="-342900" algn="l" rtl="0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 b="1"/>
              <a:t>Software:</a:t>
            </a:r>
            <a:r>
              <a:rPr lang="en-US" sz="2800"/>
              <a:t> Tellurium (</a:t>
            </a:r>
            <a:r>
              <a:rPr lang="en-US" sz="2800" u="sng">
                <a:solidFill>
                  <a:schemeClr val="hlink"/>
                </a:solidFill>
                <a:hlinkClick r:id="rId3"/>
              </a:rPr>
              <a:t>http://tellurium.analogmachine.org/</a:t>
            </a:r>
            <a:r>
              <a:rPr lang="en-US" sz="2800"/>
              <a:t>) </a:t>
            </a:r>
            <a:endParaRPr/>
          </a:p>
          <a:p>
            <a:pPr marL="342900" lvl="0" indent="-342900" algn="l" rtl="0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 b="1"/>
              <a:t>For detailed installation instructions see </a:t>
            </a:r>
            <a:r>
              <a:rPr lang="en-US" sz="2800" b="1" u="sng">
                <a:solidFill>
                  <a:schemeClr val="hlink"/>
                </a:solidFill>
                <a:hlinkClick r:id="rId4"/>
              </a:rPr>
              <a:t>https://github.com/sys-bio/tellurium#installation-instructions</a:t>
            </a:r>
            <a:r>
              <a:rPr lang="en-US" sz="2800" b="1"/>
              <a:t> </a:t>
            </a:r>
            <a:endParaRPr/>
          </a:p>
          <a:p>
            <a:pPr marL="342900" lvl="0" indent="-342900" algn="l" rtl="0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 b="1"/>
              <a:t>For a huge database of curated models see:</a:t>
            </a:r>
            <a:endParaRPr/>
          </a:p>
          <a:p>
            <a:pPr marL="342900" lvl="0" indent="-342900" algn="l" rtl="0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 b="1" u="sng">
                <a:solidFill>
                  <a:schemeClr val="hlink"/>
                </a:solidFill>
                <a:hlinkClick r:id="rId5"/>
              </a:rPr>
              <a:t>https://www.ebi.ac.uk/biomodels/</a:t>
            </a:r>
            <a:endParaRPr sz="2800" b="1"/>
          </a:p>
          <a:p>
            <a:pPr marL="342900" lvl="0" indent="-342900" algn="l" rtl="0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 b="1"/>
              <a:t>Other packages</a:t>
            </a:r>
            <a:endParaRPr/>
          </a:p>
          <a:p>
            <a:pPr marL="742950" lvl="1" indent="-285750" algn="l" rtl="0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 b="1" u="sng">
                <a:solidFill>
                  <a:schemeClr val="hlink"/>
                </a:solidFill>
                <a:hlinkClick r:id="rId6"/>
              </a:rPr>
              <a:t>Sbstoat</a:t>
            </a:r>
            <a:r>
              <a:rPr lang="en-US" sz="2400" b="1"/>
              <a:t> – model fitting</a:t>
            </a:r>
            <a:endParaRPr/>
          </a:p>
          <a:p>
            <a:pPr marL="742950" lvl="1" indent="-285750" algn="l" rtl="0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 b="1" u="sng">
                <a:solidFill>
                  <a:schemeClr val="hlink"/>
                </a:solidFill>
                <a:hlinkClick r:id="rId7"/>
              </a:rPr>
              <a:t>SBMLLint</a:t>
            </a:r>
            <a:r>
              <a:rPr lang="en-US" sz="2400" b="1"/>
              <a:t> – static model verification</a:t>
            </a:r>
            <a:endParaRPr/>
          </a:p>
          <a:p>
            <a:pPr marL="342900" lvl="0" indent="-165100" algn="l" rtl="0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sz="2800" b="1"/>
          </a:p>
          <a:p>
            <a:pPr marL="342900" lvl="0" indent="-165100" algn="l" rtl="0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sz="2800" b="1">
              <a:solidFill>
                <a:srgbClr val="00CC00"/>
              </a:solidFill>
            </a:endParaRPr>
          </a:p>
          <a:p>
            <a:pPr marL="342900" lvl="0" indent="-165100" algn="l" rtl="0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sz="2800">
              <a:solidFill>
                <a:srgbClr val="FF0000"/>
              </a:solidFill>
            </a:endParaRPr>
          </a:p>
          <a:p>
            <a:pPr marL="342900" lvl="0" indent="-1651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sz="2800"/>
          </a:p>
        </p:txBody>
      </p:sp>
      <p:sp>
        <p:nvSpPr>
          <p:cNvPr id="215" name="Google Shape;215;p15"/>
          <p:cNvSpPr txBox="1">
            <a:spLocks noGrp="1"/>
          </p:cNvSpPr>
          <p:nvPr>
            <p:ph type="sldNum" idx="12"/>
          </p:nvPr>
        </p:nvSpPr>
        <p:spPr>
          <a:xfrm>
            <a:off x="7543801" y="6248400"/>
            <a:ext cx="533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6"/>
          <p:cNvSpPr txBox="1">
            <a:spLocks noGrp="1"/>
          </p:cNvSpPr>
          <p:nvPr>
            <p:ph type="title"/>
          </p:nvPr>
        </p:nvSpPr>
        <p:spPr>
          <a:xfrm>
            <a:off x="457200" y="381000"/>
            <a:ext cx="82296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Syllabus by Week</a:t>
            </a:r>
            <a:endParaRPr/>
          </a:p>
        </p:txBody>
      </p:sp>
      <p:sp>
        <p:nvSpPr>
          <p:cNvPr id="221" name="Google Shape;221;p16"/>
          <p:cNvSpPr txBox="1">
            <a:spLocks noGrp="1"/>
          </p:cNvSpPr>
          <p:nvPr>
            <p:ph type="sldNum" idx="12"/>
          </p:nvPr>
        </p:nvSpPr>
        <p:spPr>
          <a:xfrm>
            <a:off x="7543801" y="6248400"/>
            <a:ext cx="533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  <p:sp>
        <p:nvSpPr>
          <p:cNvPr id="222" name="Google Shape;222;p16"/>
          <p:cNvSpPr txBox="1">
            <a:spLocks noGrp="1"/>
          </p:cNvSpPr>
          <p:nvPr>
            <p:ph type="body" idx="1"/>
          </p:nvPr>
        </p:nvSpPr>
        <p:spPr>
          <a:xfrm>
            <a:off x="457200" y="1219199"/>
            <a:ext cx="8229600" cy="4572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AutoNum type="arabicPeriod"/>
            </a:pPr>
            <a:r>
              <a:rPr lang="en-US" sz="2000"/>
              <a:t>Course overview; basics of molecular biology &amp; nonlinear differential equations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AutoNum type="arabicPeriod"/>
            </a:pPr>
            <a:r>
              <a:rPr lang="en-US" sz="2000"/>
              <a:t>Python for computational biology; grant writing; standards in computational biology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AutoNum type="arabicPeriod"/>
            </a:pPr>
            <a:r>
              <a:rPr lang="en-US" sz="2000"/>
              <a:t>Writing usable software; designing computational experiments.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AutoNum type="arabicPeriod"/>
            </a:pPr>
            <a:r>
              <a:rPr lang="en-US" sz="2000"/>
              <a:t>Reaction kinetics.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AutoNum type="arabicPeriod"/>
            </a:pPr>
            <a:r>
              <a:rPr lang="en-US" sz="2000"/>
              <a:t>Mathematical optimization.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AutoNum type="arabicPeriod"/>
            </a:pPr>
            <a:r>
              <a:rPr lang="en-US" sz="2000"/>
              <a:t>Parameter fitting.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AutoNum type="arabicPeriod"/>
            </a:pPr>
            <a:r>
              <a:rPr lang="en-US" sz="2000"/>
              <a:t>Quantifying uncertainty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AutoNum type="arabicPeriod"/>
            </a:pPr>
            <a:r>
              <a:rPr lang="en-US" sz="2000"/>
              <a:t>Bayesian Inference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AutoNum type="arabicPeriod"/>
            </a:pPr>
            <a:r>
              <a:rPr lang="en-US" sz="2000"/>
              <a:t>Model validation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AutoNum type="arabicPeriod"/>
            </a:pPr>
            <a:r>
              <a:rPr lang="en-US" sz="2000"/>
              <a:t>Special topics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AutoNum type="arabicPeriod"/>
            </a:pPr>
            <a:r>
              <a:rPr lang="en-US" sz="2000"/>
              <a:t>Student presentations.</a:t>
            </a:r>
            <a:endParaRPr/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7"/>
          <p:cNvSpPr txBox="1">
            <a:spLocks noGrp="1"/>
          </p:cNvSpPr>
          <p:nvPr>
            <p:ph type="title"/>
          </p:nvPr>
        </p:nvSpPr>
        <p:spPr>
          <a:xfrm>
            <a:off x="457200" y="381000"/>
            <a:ext cx="82296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Getting Google Colaboratory (Colab)</a:t>
            </a:r>
            <a:endParaRPr/>
          </a:p>
        </p:txBody>
      </p:sp>
      <p:sp>
        <p:nvSpPr>
          <p:cNvPr id="228" name="Google Shape;228;p17"/>
          <p:cNvSpPr txBox="1">
            <a:spLocks noGrp="1"/>
          </p:cNvSpPr>
          <p:nvPr>
            <p:ph type="body" idx="1"/>
          </p:nvPr>
        </p:nvSpPr>
        <p:spPr>
          <a:xfrm>
            <a:off x="457200" y="1371599"/>
            <a:ext cx="8229600" cy="1143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We will use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Google Colab </a:t>
            </a:r>
            <a:r>
              <a:rPr lang="en-US"/>
              <a:t>for in-class presentation and student homeworks.</a:t>
            </a:r>
            <a:endParaRPr/>
          </a:p>
        </p:txBody>
      </p:sp>
      <p:sp>
        <p:nvSpPr>
          <p:cNvPr id="229" name="Google Shape;229;p17"/>
          <p:cNvSpPr txBox="1">
            <a:spLocks noGrp="1"/>
          </p:cNvSpPr>
          <p:nvPr>
            <p:ph type="sldNum" idx="12"/>
          </p:nvPr>
        </p:nvSpPr>
        <p:spPr>
          <a:xfrm>
            <a:off x="7543801" y="6248400"/>
            <a:ext cx="533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  <p:pic>
        <p:nvPicPr>
          <p:cNvPr id="230" name="Google Shape;230;p17" descr="Graphical user interface, text, application, email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36041" y="2661167"/>
            <a:ext cx="8250759" cy="2221729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17"/>
          <p:cNvSpPr txBox="1"/>
          <p:nvPr/>
        </p:nvSpPr>
        <p:spPr>
          <a:xfrm>
            <a:off x="774559" y="4901185"/>
            <a:ext cx="7150241" cy="120032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Actions:</a:t>
            </a:r>
            <a:endParaRPr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</a:pPr>
            <a:r>
              <a:rPr lang="en-US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Set up Colab now on your Google Account.</a:t>
            </a:r>
            <a:endParaRPr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</a:pPr>
            <a:r>
              <a:rPr lang="en-US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Create a shortcut to the course drive (see Software of “syllabus” on Canvas).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8"/>
          <p:cNvSpPr txBox="1">
            <a:spLocks noGrp="1"/>
          </p:cNvSpPr>
          <p:nvPr>
            <p:ph type="title"/>
          </p:nvPr>
        </p:nvSpPr>
        <p:spPr>
          <a:xfrm>
            <a:off x="457200" y="381000"/>
            <a:ext cx="82296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/>
              <a:t>Biochemistry Basics</a:t>
            </a:r>
            <a:endParaRPr/>
          </a:p>
        </p:txBody>
      </p:sp>
      <p:sp>
        <p:nvSpPr>
          <p:cNvPr id="237" name="Google Shape;237;p18"/>
          <p:cNvSpPr txBox="1">
            <a:spLocks noGrp="1"/>
          </p:cNvSpPr>
          <p:nvPr>
            <p:ph type="body" idx="1"/>
          </p:nvPr>
        </p:nvSpPr>
        <p:spPr>
          <a:xfrm>
            <a:off x="457200" y="1371599"/>
            <a:ext cx="8229600" cy="4572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Molecular biology of cells (highlights)</a:t>
            </a:r>
            <a:endParaRPr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Enzyme kinetics – a mile high view</a:t>
            </a:r>
            <a:endParaRPr/>
          </a:p>
        </p:txBody>
      </p:sp>
      <p:sp>
        <p:nvSpPr>
          <p:cNvPr id="238" name="Google Shape;238;p18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18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535330"/>
            <a:ext cx="9144000" cy="4888089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19"/>
          <p:cNvSpPr/>
          <p:nvPr/>
        </p:nvSpPr>
        <p:spPr>
          <a:xfrm>
            <a:off x="173368" y="5864544"/>
            <a:ext cx="259431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sciencemax.pbworks.com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19"/>
          <p:cNvSpPr/>
          <p:nvPr/>
        </p:nvSpPr>
        <p:spPr>
          <a:xfrm>
            <a:off x="40105" y="2606842"/>
            <a:ext cx="1417053" cy="614948"/>
          </a:xfrm>
          <a:prstGeom prst="ellipse">
            <a:avLst/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19"/>
          <p:cNvSpPr/>
          <p:nvPr/>
        </p:nvSpPr>
        <p:spPr>
          <a:xfrm>
            <a:off x="1756610" y="2606842"/>
            <a:ext cx="1417053" cy="614948"/>
          </a:xfrm>
          <a:prstGeom prst="ellipse">
            <a:avLst/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p19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19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"/>
          <p:cNvSpPr txBox="1">
            <a:spLocks noGrp="1"/>
          </p:cNvSpPr>
          <p:nvPr>
            <p:ph type="title"/>
          </p:nvPr>
        </p:nvSpPr>
        <p:spPr>
          <a:xfrm>
            <a:off x="457200" y="381000"/>
            <a:ext cx="82296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Agenda</a:t>
            </a:r>
            <a:endParaRPr/>
          </a:p>
        </p:txBody>
      </p:sp>
      <p:sp>
        <p:nvSpPr>
          <p:cNvPr id="103" name="Google Shape;103;p2"/>
          <p:cNvSpPr txBox="1">
            <a:spLocks noGrp="1"/>
          </p:cNvSpPr>
          <p:nvPr>
            <p:ph type="body" idx="1"/>
          </p:nvPr>
        </p:nvSpPr>
        <p:spPr>
          <a:xfrm>
            <a:off x="457200" y="1371599"/>
            <a:ext cx="8229600" cy="4572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Why model</a:t>
            </a:r>
            <a:endParaRPr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Course overview</a:t>
            </a:r>
            <a:endParaRPr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Biochemistry basics</a:t>
            </a:r>
            <a:endParaRPr/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/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 b="1"/>
              <a:t>Lecture Notes: canvas/home</a:t>
            </a:r>
            <a:endParaRPr b="1"/>
          </a:p>
        </p:txBody>
      </p:sp>
      <p:sp>
        <p:nvSpPr>
          <p:cNvPr id="104" name="Google Shape;104;p2"/>
          <p:cNvSpPr txBox="1">
            <a:spLocks noGrp="1"/>
          </p:cNvSpPr>
          <p:nvPr>
            <p:ph type="sldNum" idx="12"/>
          </p:nvPr>
        </p:nvSpPr>
        <p:spPr>
          <a:xfrm>
            <a:off x="7620000" y="6248400"/>
            <a:ext cx="30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4" name="Google Shape;254;p20"/>
          <p:cNvGrpSpPr/>
          <p:nvPr/>
        </p:nvGrpSpPr>
        <p:grpSpPr>
          <a:xfrm>
            <a:off x="0" y="103074"/>
            <a:ext cx="8055055" cy="6754926"/>
            <a:chOff x="0" y="103074"/>
            <a:chExt cx="8055055" cy="6754926"/>
          </a:xfrm>
        </p:grpSpPr>
        <p:pic>
          <p:nvPicPr>
            <p:cNvPr id="255" name="Google Shape;255;p20" descr="Screen Shot 2013-09-13 at 11.08.34 AM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955262" y="1012126"/>
              <a:ext cx="7099793" cy="570269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6" name="Google Shape;256;p20"/>
            <p:cNvSpPr txBox="1"/>
            <p:nvPr/>
          </p:nvSpPr>
          <p:spPr>
            <a:xfrm>
              <a:off x="6069264" y="1110750"/>
              <a:ext cx="1646605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10-100 microns</a:t>
              </a:r>
              <a:endParaRPr/>
            </a:p>
          </p:txBody>
        </p:sp>
        <p:sp>
          <p:nvSpPr>
            <p:cNvPr id="257" name="Google Shape;257;p20"/>
            <p:cNvSpPr txBox="1"/>
            <p:nvPr/>
          </p:nvSpPr>
          <p:spPr>
            <a:xfrm>
              <a:off x="1422401" y="1078484"/>
              <a:ext cx="1582509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0.2-20 microns</a:t>
              </a:r>
              <a:endParaRPr/>
            </a:p>
          </p:txBody>
        </p:sp>
        <p:sp>
          <p:nvSpPr>
            <p:cNvPr id="258" name="Google Shape;258;p20"/>
            <p:cNvSpPr txBox="1"/>
            <p:nvPr/>
          </p:nvSpPr>
          <p:spPr>
            <a:xfrm>
              <a:off x="1606574" y="5220432"/>
              <a:ext cx="1842046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b="1">
                  <a:solidFill>
                    <a:srgbClr val="3366FF"/>
                  </a:solidFill>
                  <a:latin typeface="Arial"/>
                  <a:ea typeface="Arial"/>
                  <a:cs typeface="Arial"/>
                  <a:sym typeface="Arial"/>
                </a:rPr>
                <a:t>Prokaryote</a:t>
              </a:r>
              <a:endParaRPr/>
            </a:p>
          </p:txBody>
        </p:sp>
        <p:sp>
          <p:nvSpPr>
            <p:cNvPr id="259" name="Google Shape;259;p20"/>
            <p:cNvSpPr txBox="1"/>
            <p:nvPr/>
          </p:nvSpPr>
          <p:spPr>
            <a:xfrm>
              <a:off x="6212577" y="6213159"/>
              <a:ext cx="1698101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b="1" dirty="0" err="1">
                  <a:solidFill>
                    <a:srgbClr val="3366FF"/>
                  </a:solidFill>
                  <a:latin typeface="Arial"/>
                  <a:ea typeface="Arial"/>
                  <a:cs typeface="Arial"/>
                  <a:sym typeface="Arial"/>
                </a:rPr>
                <a:t>Eukaryo</a:t>
              </a:r>
              <a:endParaRPr dirty="0"/>
            </a:p>
          </p:txBody>
        </p:sp>
        <p:sp>
          <p:nvSpPr>
            <p:cNvPr id="260" name="Google Shape;260;p20"/>
            <p:cNvSpPr/>
            <p:nvPr/>
          </p:nvSpPr>
          <p:spPr>
            <a:xfrm>
              <a:off x="0" y="103074"/>
              <a:ext cx="4959683" cy="882316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1;p20"/>
            <p:cNvSpPr/>
            <p:nvPr/>
          </p:nvSpPr>
          <p:spPr>
            <a:xfrm>
              <a:off x="143140" y="1012126"/>
              <a:ext cx="3305480" cy="5845874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2" name="Google Shape;262;p20"/>
          <p:cNvSpPr txBox="1">
            <a:spLocks noGrp="1"/>
          </p:cNvSpPr>
          <p:nvPr>
            <p:ph type="title"/>
          </p:nvPr>
        </p:nvSpPr>
        <p:spPr>
          <a:xfrm>
            <a:off x="1" y="140958"/>
            <a:ext cx="9050420" cy="52746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Prokaryotes (3.5B) vs. Eukaryotes (1.5B)</a:t>
            </a:r>
            <a:endParaRPr/>
          </a:p>
        </p:txBody>
      </p:sp>
      <p:pic>
        <p:nvPicPr>
          <p:cNvPr id="263" name="Google Shape;263;p20" descr="Screen Shot 2013-09-13 at 11.08.34 AM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5262" y="1012126"/>
            <a:ext cx="7099793" cy="5702696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20"/>
          <p:cNvSpPr txBox="1"/>
          <p:nvPr/>
        </p:nvSpPr>
        <p:spPr>
          <a:xfrm>
            <a:off x="6069264" y="1110750"/>
            <a:ext cx="164660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10-100 microns</a:t>
            </a:r>
            <a:endParaRPr/>
          </a:p>
        </p:txBody>
      </p:sp>
      <p:sp>
        <p:nvSpPr>
          <p:cNvPr id="265" name="Google Shape;265;p20"/>
          <p:cNvSpPr txBox="1"/>
          <p:nvPr/>
        </p:nvSpPr>
        <p:spPr>
          <a:xfrm>
            <a:off x="1422401" y="1078484"/>
            <a:ext cx="158250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0.2-20 microns</a:t>
            </a:r>
            <a:endParaRPr/>
          </a:p>
        </p:txBody>
      </p:sp>
      <p:sp>
        <p:nvSpPr>
          <p:cNvPr id="266" name="Google Shape;266;p20"/>
          <p:cNvSpPr txBox="1"/>
          <p:nvPr/>
        </p:nvSpPr>
        <p:spPr>
          <a:xfrm>
            <a:off x="1197429" y="5220432"/>
            <a:ext cx="2251191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rgbClr val="3366FF"/>
                </a:solidFill>
                <a:latin typeface="Arial"/>
                <a:ea typeface="Arial"/>
                <a:cs typeface="Arial"/>
                <a:sym typeface="Arial"/>
              </a:rPr>
              <a:t>Prokaryote</a:t>
            </a:r>
            <a:endParaRPr dirty="0"/>
          </a:p>
        </p:txBody>
      </p:sp>
      <p:sp>
        <p:nvSpPr>
          <p:cNvPr id="267" name="Google Shape;267;p20"/>
          <p:cNvSpPr txBox="1"/>
          <p:nvPr/>
        </p:nvSpPr>
        <p:spPr>
          <a:xfrm>
            <a:off x="6212577" y="6213159"/>
            <a:ext cx="220208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rgbClr val="3366FF"/>
                </a:solidFill>
                <a:latin typeface="Arial"/>
                <a:ea typeface="Arial"/>
                <a:cs typeface="Arial"/>
                <a:sym typeface="Arial"/>
              </a:rPr>
              <a:t>Eukaryote</a:t>
            </a:r>
            <a:endParaRPr dirty="0"/>
          </a:p>
        </p:txBody>
      </p:sp>
      <p:sp>
        <p:nvSpPr>
          <p:cNvPr id="268" name="Google Shape;268;p20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1"/>
          <p:cNvSpPr txBox="1">
            <a:spLocks noGrp="1"/>
          </p:cNvSpPr>
          <p:nvPr>
            <p:ph type="title"/>
          </p:nvPr>
        </p:nvSpPr>
        <p:spPr>
          <a:xfrm>
            <a:off x="457200" y="228600"/>
            <a:ext cx="82296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/>
              <a:t>The central dogma relates DNA, RNA, and protein*.</a:t>
            </a:r>
            <a:endParaRPr/>
          </a:p>
        </p:txBody>
      </p:sp>
      <p:sp>
        <p:nvSpPr>
          <p:cNvPr id="274" name="Google Shape;274;p21"/>
          <p:cNvSpPr txBox="1">
            <a:spLocks noGrp="1"/>
          </p:cNvSpPr>
          <p:nvPr>
            <p:ph type="sldNum" idx="12"/>
          </p:nvPr>
        </p:nvSpPr>
        <p:spPr>
          <a:xfrm>
            <a:off x="6324600" y="6324600"/>
            <a:ext cx="1752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  <p:pic>
        <p:nvPicPr>
          <p:cNvPr id="275" name="Google Shape;275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14600" y="1219200"/>
            <a:ext cx="3586058" cy="4425950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21"/>
          <p:cNvSpPr txBox="1"/>
          <p:nvPr/>
        </p:nvSpPr>
        <p:spPr>
          <a:xfrm>
            <a:off x="2362200" y="6019800"/>
            <a:ext cx="127470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*Wikipedia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2"/>
          <p:cNvSpPr txBox="1">
            <a:spLocks noGrp="1"/>
          </p:cNvSpPr>
          <p:nvPr>
            <p:ph type="title"/>
          </p:nvPr>
        </p:nvSpPr>
        <p:spPr>
          <a:xfrm>
            <a:off x="457200" y="228600"/>
            <a:ext cx="82296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p22"/>
          <p:cNvSpPr txBox="1">
            <a:spLocks noGrp="1"/>
          </p:cNvSpPr>
          <p:nvPr>
            <p:ph type="sldNum" idx="12"/>
          </p:nvPr>
        </p:nvSpPr>
        <p:spPr>
          <a:xfrm>
            <a:off x="6324600" y="6324600"/>
            <a:ext cx="1752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  <p:pic>
        <p:nvPicPr>
          <p:cNvPr id="283" name="Google Shape;283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6161" y="381000"/>
            <a:ext cx="8533039" cy="60969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3"/>
          <p:cNvSpPr txBox="1">
            <a:spLocks noGrp="1"/>
          </p:cNvSpPr>
          <p:nvPr>
            <p:ph type="title"/>
          </p:nvPr>
        </p:nvSpPr>
        <p:spPr>
          <a:xfrm>
            <a:off x="457200" y="228600"/>
            <a:ext cx="82296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Biochemical Pathway:</a:t>
            </a:r>
            <a:br>
              <a:rPr lang="en-US"/>
            </a:br>
            <a:r>
              <a:rPr lang="en-US" i="1"/>
              <a:t>Collection of Reactions on Biomolecules</a:t>
            </a:r>
            <a:endParaRPr/>
          </a:p>
        </p:txBody>
      </p:sp>
      <p:sp>
        <p:nvSpPr>
          <p:cNvPr id="289" name="Google Shape;289;p23"/>
          <p:cNvSpPr txBox="1">
            <a:spLocks noGrp="1"/>
          </p:cNvSpPr>
          <p:nvPr>
            <p:ph type="sldNum" idx="12"/>
          </p:nvPr>
        </p:nvSpPr>
        <p:spPr>
          <a:xfrm>
            <a:off x="6324600" y="6324600"/>
            <a:ext cx="1752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  <p:pic>
        <p:nvPicPr>
          <p:cNvPr id="290" name="Google Shape;290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2000" y="2132719"/>
            <a:ext cx="7742337" cy="4039481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23"/>
          <p:cNvSpPr/>
          <p:nvPr/>
        </p:nvSpPr>
        <p:spPr>
          <a:xfrm>
            <a:off x="1524000" y="2169335"/>
            <a:ext cx="838200" cy="381881"/>
          </a:xfrm>
          <a:prstGeom prst="ellipse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23"/>
          <p:cNvSpPr txBox="1"/>
          <p:nvPr/>
        </p:nvSpPr>
        <p:spPr>
          <a:xfrm>
            <a:off x="497190" y="3477284"/>
            <a:ext cx="453201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Enzyme – protein that catalyzes a reaction</a:t>
            </a:r>
            <a:endParaRPr/>
          </a:p>
        </p:txBody>
      </p:sp>
      <p:sp>
        <p:nvSpPr>
          <p:cNvPr id="293" name="Google Shape;293;p23"/>
          <p:cNvSpPr txBox="1"/>
          <p:nvPr/>
        </p:nvSpPr>
        <p:spPr>
          <a:xfrm>
            <a:off x="302765" y="1524000"/>
            <a:ext cx="1983235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Glycolysis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24"/>
          <p:cNvSpPr txBox="1">
            <a:spLocks noGrp="1"/>
          </p:cNvSpPr>
          <p:nvPr>
            <p:ph type="title"/>
          </p:nvPr>
        </p:nvSpPr>
        <p:spPr>
          <a:xfrm>
            <a:off x="381000" y="255373"/>
            <a:ext cx="8229600" cy="8876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Biological Networks++</a:t>
            </a:r>
            <a:endParaRPr/>
          </a:p>
        </p:txBody>
      </p:sp>
      <p:sp>
        <p:nvSpPr>
          <p:cNvPr id="299" name="Google Shape;299;p24"/>
          <p:cNvSpPr txBox="1">
            <a:spLocks noGrp="1"/>
          </p:cNvSpPr>
          <p:nvPr>
            <p:ph type="body" idx="1"/>
          </p:nvPr>
        </p:nvSpPr>
        <p:spPr>
          <a:xfrm>
            <a:off x="-228600" y="1112837"/>
            <a:ext cx="50292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742950" lvl="1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 b="1"/>
              <a:t>Chemical Reaction </a:t>
            </a:r>
            <a:r>
              <a:rPr lang="en-US" sz="2000"/>
              <a:t>and </a:t>
            </a:r>
            <a:r>
              <a:rPr lang="en-US" sz="2000" b="1"/>
              <a:t>Metabolic Networks </a:t>
            </a:r>
            <a:r>
              <a:rPr lang="en-US" sz="2000"/>
              <a:t>that create and destroy chemical components of cells and tissues</a:t>
            </a:r>
            <a:endParaRPr/>
          </a:p>
          <a:p>
            <a:pPr marL="742950" lvl="1" indent="-2857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 b="1"/>
              <a:t>Signaling Networks </a:t>
            </a:r>
            <a:r>
              <a:rPr lang="en-US" sz="2000"/>
              <a:t>that transfer information between and within cells</a:t>
            </a:r>
            <a:endParaRPr/>
          </a:p>
          <a:p>
            <a:pPr marL="742950" lvl="1" indent="-2857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 b="1"/>
              <a:t>Regulatory Networks </a:t>
            </a:r>
            <a:r>
              <a:rPr lang="en-US" sz="2000"/>
              <a:t>that control the expression of genes and change cell types and behaviors</a:t>
            </a:r>
            <a:endParaRPr/>
          </a:p>
          <a:p>
            <a:pPr marL="742950" lvl="1" indent="-2857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 b="1"/>
              <a:t>Physiologically-Based Pharmacokinetic Networks </a:t>
            </a:r>
            <a:r>
              <a:rPr lang="en-US" sz="2000"/>
              <a:t>that describe the transport and processing of molecules throughout the body</a:t>
            </a:r>
            <a:endParaRPr/>
          </a:p>
        </p:txBody>
      </p:sp>
      <p:pic>
        <p:nvPicPr>
          <p:cNvPr id="300" name="Google Shape;300;p24"/>
          <p:cNvPicPr preferRelativeResize="0"/>
          <p:nvPr/>
        </p:nvPicPr>
        <p:blipFill rotWithShape="1">
          <a:blip r:embed="rId3">
            <a:alphaModFix/>
          </a:blip>
          <a:srcRect t="954" r="72759" b="68008"/>
          <a:stretch/>
        </p:blipFill>
        <p:spPr>
          <a:xfrm>
            <a:off x="7128470" y="3886200"/>
            <a:ext cx="1792664" cy="16872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22800" y="4634473"/>
            <a:ext cx="2505670" cy="211538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24" descr="Image result for metabolic network"/>
          <p:cNvPicPr preferRelativeResize="0"/>
          <p:nvPr/>
        </p:nvPicPr>
        <p:blipFill rotWithShape="1">
          <a:blip r:embed="rId5">
            <a:alphaModFix/>
          </a:blip>
          <a:srcRect t="-193" r="49415" b="67491"/>
          <a:stretch/>
        </p:blipFill>
        <p:spPr>
          <a:xfrm>
            <a:off x="4800600" y="888999"/>
            <a:ext cx="2133600" cy="182831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24" descr="Image result for signaling network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010400" y="2362200"/>
            <a:ext cx="2011676" cy="1441963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24"/>
          <p:cNvSpPr/>
          <p:nvPr/>
        </p:nvSpPr>
        <p:spPr>
          <a:xfrm>
            <a:off x="457200" y="5558135"/>
            <a:ext cx="41148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++ James  A. Glazier, Biocomplexity Institute Intelligent Systems Engineering, Indiana University, Bloomington, IN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25"/>
          <p:cNvSpPr txBox="1">
            <a:spLocks noGrp="1"/>
          </p:cNvSpPr>
          <p:nvPr>
            <p:ph type="title"/>
          </p:nvPr>
        </p:nvSpPr>
        <p:spPr>
          <a:xfrm>
            <a:off x="228600" y="228600"/>
            <a:ext cx="86868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/>
              <a:t>Relationships Between Types of Network++</a:t>
            </a:r>
            <a:br>
              <a:rPr lang="en-US" sz="3200"/>
            </a:br>
            <a:endParaRPr sz="3200"/>
          </a:p>
        </p:txBody>
      </p:sp>
      <p:sp>
        <p:nvSpPr>
          <p:cNvPr id="311" name="Google Shape;311;p25"/>
          <p:cNvSpPr txBox="1">
            <a:spLocks noGrp="1"/>
          </p:cNvSpPr>
          <p:nvPr>
            <p:ph type="sldNum" idx="12"/>
          </p:nvPr>
        </p:nvSpPr>
        <p:spPr>
          <a:xfrm>
            <a:off x="6324600" y="6324600"/>
            <a:ext cx="1752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  <p:sp>
        <p:nvSpPr>
          <p:cNvPr id="312" name="Google Shape;312;p25"/>
          <p:cNvSpPr txBox="1"/>
          <p:nvPr/>
        </p:nvSpPr>
        <p:spPr>
          <a:xfrm>
            <a:off x="786" y="304800"/>
            <a:ext cx="9143214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 b="1">
              <a:solidFill>
                <a:srgbClr val="0000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3" name="Google Shape;313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609600" y="1101141"/>
            <a:ext cx="6156067" cy="4850235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25"/>
          <p:cNvSpPr txBox="1"/>
          <p:nvPr/>
        </p:nvSpPr>
        <p:spPr>
          <a:xfrm>
            <a:off x="5357621" y="1143000"/>
            <a:ext cx="3276600" cy="3970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How does the identity of the active networks in the cell change if we make a controlled change?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How does the states of the cell’s active networks and cell behaviors change if we make a controlled change?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How does the production of cell components and energy change if we make a controlled change?</a:t>
            </a:r>
            <a:endParaRPr/>
          </a:p>
        </p:txBody>
      </p:sp>
      <p:sp>
        <p:nvSpPr>
          <p:cNvPr id="315" name="Google Shape;315;p25"/>
          <p:cNvSpPr/>
          <p:nvPr/>
        </p:nvSpPr>
        <p:spPr>
          <a:xfrm>
            <a:off x="1242821" y="6058283"/>
            <a:ext cx="41148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++ James  A. Glazier, Biocomplexity Institute Intelligent Systems Engineering, Indiana University, Bloomington, IN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26"/>
          <p:cNvSpPr txBox="1">
            <a:spLocks noGrp="1"/>
          </p:cNvSpPr>
          <p:nvPr>
            <p:ph type="title"/>
          </p:nvPr>
        </p:nvSpPr>
        <p:spPr>
          <a:xfrm>
            <a:off x="457200" y="228600"/>
            <a:ext cx="82296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Metabolic Network++</a:t>
            </a:r>
            <a:endParaRPr/>
          </a:p>
        </p:txBody>
      </p:sp>
      <p:sp>
        <p:nvSpPr>
          <p:cNvPr id="321" name="Google Shape;321;p26"/>
          <p:cNvSpPr txBox="1">
            <a:spLocks noGrp="1"/>
          </p:cNvSpPr>
          <p:nvPr>
            <p:ph type="sldNum" idx="12"/>
          </p:nvPr>
        </p:nvSpPr>
        <p:spPr>
          <a:xfrm>
            <a:off x="6324600" y="6324600"/>
            <a:ext cx="1752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  <p:sp>
        <p:nvSpPr>
          <p:cNvPr id="322" name="Google Shape;322;p26"/>
          <p:cNvSpPr txBox="1"/>
          <p:nvPr/>
        </p:nvSpPr>
        <p:spPr>
          <a:xfrm>
            <a:off x="457200" y="1219200"/>
            <a:ext cx="3989387" cy="44012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r>
              <a:rPr lang="en-US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Metabolic network </a:t>
            </a: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is a network of chemical reactions in a cell that transforms biomolecules to create energy, create cellular structures, and perform cellular processes.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Digestion of glucose and other nutrients into cellular components and energy production (mostly ATP—adenosine triphosphate and NADH—nicotinamide adenine dinucleotide) are the classic functions of metabolism</a:t>
            </a:r>
            <a:endParaRPr/>
          </a:p>
        </p:txBody>
      </p:sp>
      <p:pic>
        <p:nvPicPr>
          <p:cNvPr id="323" name="Google Shape;323;p26" descr="Image result for bow tie metabolism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79244" y="1905000"/>
            <a:ext cx="4044494" cy="2747272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26"/>
          <p:cNvSpPr/>
          <p:nvPr/>
        </p:nvSpPr>
        <p:spPr>
          <a:xfrm>
            <a:off x="1447800" y="6045497"/>
            <a:ext cx="41148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++ James  A. Glazier, Biocomplexity Institute Intelligent Systems Engineering, Indiana University, Bloomington, IN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7"/>
          <p:cNvSpPr txBox="1">
            <a:spLocks noGrp="1"/>
          </p:cNvSpPr>
          <p:nvPr>
            <p:ph type="title"/>
          </p:nvPr>
        </p:nvSpPr>
        <p:spPr>
          <a:xfrm>
            <a:off x="457200" y="228600"/>
            <a:ext cx="82296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Detailed Metabolic Network</a:t>
            </a:r>
            <a:endParaRPr/>
          </a:p>
        </p:txBody>
      </p:sp>
      <p:sp>
        <p:nvSpPr>
          <p:cNvPr id="330" name="Google Shape;330;p27"/>
          <p:cNvSpPr txBox="1">
            <a:spLocks noGrp="1"/>
          </p:cNvSpPr>
          <p:nvPr>
            <p:ph type="sldNum" idx="12"/>
          </p:nvPr>
        </p:nvSpPr>
        <p:spPr>
          <a:xfrm>
            <a:off x="6324600" y="6324600"/>
            <a:ext cx="1752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  <p:pic>
        <p:nvPicPr>
          <p:cNvPr id="331" name="Google Shape;331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200" y="1447800"/>
            <a:ext cx="8207684" cy="4648200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27"/>
          <p:cNvSpPr/>
          <p:nvPr/>
        </p:nvSpPr>
        <p:spPr>
          <a:xfrm>
            <a:off x="1981200" y="6161581"/>
            <a:ext cx="446795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http://www.iubmb-nicholson.org/chart.html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28"/>
          <p:cNvSpPr txBox="1">
            <a:spLocks noGrp="1"/>
          </p:cNvSpPr>
          <p:nvPr>
            <p:ph type="title"/>
          </p:nvPr>
        </p:nvSpPr>
        <p:spPr>
          <a:xfrm>
            <a:off x="457200" y="381000"/>
            <a:ext cx="82296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Chemical Kinetics Basics</a:t>
            </a:r>
            <a:endParaRPr/>
          </a:p>
        </p:txBody>
      </p:sp>
      <p:sp>
        <p:nvSpPr>
          <p:cNvPr id="338" name="Google Shape;338;p28"/>
          <p:cNvSpPr txBox="1">
            <a:spLocks noGrp="1"/>
          </p:cNvSpPr>
          <p:nvPr>
            <p:ph type="body" idx="1"/>
          </p:nvPr>
        </p:nvSpPr>
        <p:spPr>
          <a:xfrm>
            <a:off x="457200" y="1371599"/>
            <a:ext cx="8229600" cy="1600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How fast do reactions go:</a:t>
            </a:r>
            <a:endParaRPr/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Mass action kinetics</a:t>
            </a:r>
            <a:endParaRPr/>
          </a:p>
          <a:p>
            <a:pPr marL="74295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Constant times the concentrations of the reactants</a:t>
            </a:r>
            <a:endParaRPr/>
          </a:p>
        </p:txBody>
      </p:sp>
      <p:sp>
        <p:nvSpPr>
          <p:cNvPr id="339" name="Google Shape;339;p28"/>
          <p:cNvSpPr txBox="1">
            <a:spLocks noGrp="1"/>
          </p:cNvSpPr>
          <p:nvPr>
            <p:ph type="sldNum" idx="12"/>
          </p:nvPr>
        </p:nvSpPr>
        <p:spPr>
          <a:xfrm>
            <a:off x="7543801" y="6248400"/>
            <a:ext cx="533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  <p:sp>
        <p:nvSpPr>
          <p:cNvPr id="340" name="Google Shape;340;p28"/>
          <p:cNvSpPr txBox="1"/>
          <p:nvPr/>
        </p:nvSpPr>
        <p:spPr>
          <a:xfrm>
            <a:off x="990600" y="1955051"/>
            <a:ext cx="3110787" cy="553998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l="-2032" r="-1625" b="-6666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341" name="Google Shape;341;p28"/>
          <p:cNvSpPr txBox="1"/>
          <p:nvPr/>
        </p:nvSpPr>
        <p:spPr>
          <a:xfrm>
            <a:off x="1259972" y="4114800"/>
            <a:ext cx="2914772" cy="598369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l="-864" r="-2164" b="-23401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342" name="Google Shape;342;p28"/>
          <p:cNvSpPr txBox="1"/>
          <p:nvPr/>
        </p:nvSpPr>
        <p:spPr>
          <a:xfrm>
            <a:off x="2362200" y="1752600"/>
            <a:ext cx="383438" cy="398955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l="-6449" r="-9675" b="-28124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343" name="Google Shape;343;p28"/>
          <p:cNvSpPr txBox="1"/>
          <p:nvPr/>
        </p:nvSpPr>
        <p:spPr>
          <a:xfrm>
            <a:off x="5181600" y="1506045"/>
            <a:ext cx="383438" cy="398955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l="-9999" r="-9999" b="-25000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9"/>
          <p:cNvSpPr txBox="1">
            <a:spLocks noGrp="1"/>
          </p:cNvSpPr>
          <p:nvPr>
            <p:ph type="title"/>
          </p:nvPr>
        </p:nvSpPr>
        <p:spPr>
          <a:xfrm>
            <a:off x="533401" y="526956"/>
            <a:ext cx="73152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Reversible Reactions &amp; Steady State</a:t>
            </a:r>
            <a:endParaRPr dirty="0"/>
          </a:p>
        </p:txBody>
      </p:sp>
      <p:sp>
        <p:nvSpPr>
          <p:cNvPr id="349" name="Google Shape;349;p29"/>
          <p:cNvSpPr txBox="1">
            <a:spLocks noGrp="1"/>
          </p:cNvSpPr>
          <p:nvPr>
            <p:ph type="body" idx="1"/>
          </p:nvPr>
        </p:nvSpPr>
        <p:spPr>
          <a:xfrm>
            <a:off x="402770" y="1371599"/>
            <a:ext cx="8229600" cy="152400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l="-1851" t="-5831" r="-461" b="-93328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ctr" rtl="0">
              <a:spcBef>
                <a:spcPts val="0"/>
              </a:spcBef>
              <a:spcAft>
                <a:spcPts val="0"/>
              </a:spcAft>
              <a:buSzPts val="3200"/>
              <a:buChar char="•"/>
            </a:pPr>
            <a:r>
              <a:rPr lang="en-US" dirty="0"/>
              <a:t> </a:t>
            </a:r>
            <a:endParaRPr dirty="0"/>
          </a:p>
        </p:txBody>
      </p:sp>
      <p:sp>
        <p:nvSpPr>
          <p:cNvPr id="350" name="Google Shape;350;p29"/>
          <p:cNvSpPr txBox="1">
            <a:spLocks noGrp="1"/>
          </p:cNvSpPr>
          <p:nvPr>
            <p:ph type="sldNum" idx="12"/>
          </p:nvPr>
        </p:nvSpPr>
        <p:spPr>
          <a:xfrm>
            <a:off x="7543801" y="6248400"/>
            <a:ext cx="533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  <p:sp>
        <p:nvSpPr>
          <p:cNvPr id="352" name="Google Shape;352;p29"/>
          <p:cNvSpPr txBox="1"/>
          <p:nvPr/>
        </p:nvSpPr>
        <p:spPr>
          <a:xfrm>
            <a:off x="5410200" y="1421591"/>
            <a:ext cx="523348" cy="984885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l="-2380" r="-2379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353" name="Google Shape;353;p29"/>
          <p:cNvSpPr txBox="1"/>
          <p:nvPr/>
        </p:nvSpPr>
        <p:spPr>
          <a:xfrm>
            <a:off x="5431534" y="776626"/>
            <a:ext cx="523348" cy="984885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r="-2379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354" name="Google Shape;354;p29"/>
          <p:cNvSpPr txBox="1"/>
          <p:nvPr/>
        </p:nvSpPr>
        <p:spPr>
          <a:xfrm>
            <a:off x="5848992" y="1394043"/>
            <a:ext cx="1146404" cy="492443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l="-2197" r="-8789" b="-7497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 </a:t>
            </a:r>
            <a:endParaRPr dirty="0"/>
          </a:p>
        </p:txBody>
      </p:sp>
      <p:sp>
        <p:nvSpPr>
          <p:cNvPr id="355" name="Google Shape;355;p29"/>
          <p:cNvSpPr txBox="1"/>
          <p:nvPr/>
        </p:nvSpPr>
        <p:spPr>
          <a:xfrm>
            <a:off x="4680167" y="1371600"/>
            <a:ext cx="653833" cy="492443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l="-13460" r="-9613" b="-7690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356" name="Google Shape;356;p29"/>
          <p:cNvSpPr txBox="1"/>
          <p:nvPr/>
        </p:nvSpPr>
        <p:spPr>
          <a:xfrm>
            <a:off x="914400" y="4191000"/>
            <a:ext cx="7141635" cy="598369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l="-177" t="-6249" r="-710" b="-27080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357" name="Google Shape;357;p29"/>
          <p:cNvSpPr txBox="1"/>
          <p:nvPr/>
        </p:nvSpPr>
        <p:spPr>
          <a:xfrm>
            <a:off x="5540347" y="1142673"/>
            <a:ext cx="288028" cy="299249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l="-8330" r="-8332" b="-23997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 </a:t>
            </a:r>
            <a:endParaRPr dirty="0"/>
          </a:p>
        </p:txBody>
      </p:sp>
      <p:sp>
        <p:nvSpPr>
          <p:cNvPr id="358" name="Google Shape;358;p29"/>
          <p:cNvSpPr txBox="1"/>
          <p:nvPr/>
        </p:nvSpPr>
        <p:spPr>
          <a:xfrm>
            <a:off x="5611323" y="1659479"/>
            <a:ext cx="280270" cy="276999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 l="-8695" b="-13042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359" name="Google Shape;359;p29"/>
          <p:cNvSpPr txBox="1"/>
          <p:nvPr/>
        </p:nvSpPr>
        <p:spPr>
          <a:xfrm>
            <a:off x="1217481" y="5336345"/>
            <a:ext cx="2744919" cy="900824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 l="-2314" r="-3702" b="-7041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360" name="Google Shape;360;p29"/>
          <p:cNvSpPr txBox="1"/>
          <p:nvPr/>
        </p:nvSpPr>
        <p:spPr>
          <a:xfrm>
            <a:off x="1219200" y="5017969"/>
            <a:ext cx="287771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</a:rPr>
              <a:t>Dissociation</a:t>
            </a:r>
            <a:r>
              <a:rPr lang="en-US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Constant</a:t>
            </a:r>
            <a:endParaRPr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285A777-D682-3E47-9B16-2DA19C8EDF8A}"/>
              </a:ext>
            </a:extLst>
          </p:cNvPr>
          <p:cNvSpPr txBox="1"/>
          <p:nvPr/>
        </p:nvSpPr>
        <p:spPr>
          <a:xfrm>
            <a:off x="2279233" y="2470359"/>
            <a:ext cx="5900974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800" dirty="0"/>
              <a:t>at steady state.                                 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3"/>
          <p:cNvSpPr txBox="1">
            <a:spLocks noGrp="1"/>
          </p:cNvSpPr>
          <p:nvPr>
            <p:ph type="title"/>
          </p:nvPr>
        </p:nvSpPr>
        <p:spPr>
          <a:xfrm>
            <a:off x="457200" y="228600"/>
            <a:ext cx="82296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Why Biomedical Engineering?</a:t>
            </a:r>
            <a:endParaRPr/>
          </a:p>
        </p:txBody>
      </p:sp>
      <p:sp>
        <p:nvSpPr>
          <p:cNvPr id="110" name="Google Shape;110;p3"/>
          <p:cNvSpPr txBox="1">
            <a:spLocks noGrp="1"/>
          </p:cNvSpPr>
          <p:nvPr>
            <p:ph type="sldNum" idx="12"/>
          </p:nvPr>
        </p:nvSpPr>
        <p:spPr>
          <a:xfrm>
            <a:off x="6324600" y="6324600"/>
            <a:ext cx="1752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  <p:pic>
        <p:nvPicPr>
          <p:cNvPr id="111" name="Google Shape;111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4884" y="18927098"/>
            <a:ext cx="3254917" cy="1617223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3"/>
          <p:cNvSpPr txBox="1"/>
          <p:nvPr/>
        </p:nvSpPr>
        <p:spPr>
          <a:xfrm>
            <a:off x="914400" y="1219200"/>
            <a:ext cx="2771913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Precision Medicine</a:t>
            </a:r>
            <a:endParaRPr/>
          </a:p>
        </p:txBody>
      </p:sp>
      <p:sp>
        <p:nvSpPr>
          <p:cNvPr id="113" name="Google Shape;113;p3"/>
          <p:cNvSpPr txBox="1"/>
          <p:nvPr/>
        </p:nvSpPr>
        <p:spPr>
          <a:xfrm>
            <a:off x="4930355" y="1219200"/>
            <a:ext cx="230864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Novel Materials</a:t>
            </a:r>
            <a:endParaRPr/>
          </a:p>
        </p:txBody>
      </p:sp>
      <p:pic>
        <p:nvPicPr>
          <p:cNvPr id="114" name="Google Shape;114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18050" y="2057400"/>
            <a:ext cx="3968750" cy="238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91293" y="1808881"/>
            <a:ext cx="3060700" cy="307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30"/>
          <p:cNvSpPr txBox="1">
            <a:spLocks noGrp="1"/>
          </p:cNvSpPr>
          <p:nvPr>
            <p:ph type="title"/>
          </p:nvPr>
        </p:nvSpPr>
        <p:spPr>
          <a:xfrm>
            <a:off x="457200" y="6096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Biochemical Reactions</a:t>
            </a:r>
            <a:endParaRPr/>
          </a:p>
        </p:txBody>
      </p:sp>
      <p:sp>
        <p:nvSpPr>
          <p:cNvPr id="366" name="Google Shape;366;p30"/>
          <p:cNvSpPr txBox="1">
            <a:spLocks noGrp="1"/>
          </p:cNvSpPr>
          <p:nvPr>
            <p:ph type="body" idx="1"/>
          </p:nvPr>
        </p:nvSpPr>
        <p:spPr>
          <a:xfrm>
            <a:off x="457199" y="4010527"/>
            <a:ext cx="8504991" cy="234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None/>
            </a:pPr>
            <a:r>
              <a:rPr lang="en-US">
                <a:solidFill>
                  <a:srgbClr val="FFFFFF"/>
                </a:solidFill>
              </a:rPr>
              <a:t>But Arcs are often bidirectional</a:t>
            </a:r>
            <a:endParaRPr/>
          </a:p>
          <a:p>
            <a:pPr marL="0" lvl="0" indent="0" algn="l" rtl="0">
              <a:spcBef>
                <a:spcPts val="592"/>
              </a:spcBef>
              <a:spcAft>
                <a:spcPts val="0"/>
              </a:spcAft>
              <a:buClr>
                <a:srgbClr val="FFFFFF"/>
              </a:buClr>
              <a:buSzPct val="100000"/>
              <a:buNone/>
            </a:pPr>
            <a:r>
              <a:rPr lang="en-US">
                <a:solidFill>
                  <a:srgbClr val="FFFFFF"/>
                </a:solidFill>
              </a:rPr>
              <a:t>	(since chemical reactions can be reversed)</a:t>
            </a:r>
            <a:endParaRPr/>
          </a:p>
          <a:p>
            <a:pPr marL="0" lvl="0" indent="0" algn="l" rtl="0">
              <a:spcBef>
                <a:spcPts val="592"/>
              </a:spcBef>
              <a:spcAft>
                <a:spcPts val="0"/>
              </a:spcAft>
              <a:buClr>
                <a:srgbClr val="FFFFFF"/>
              </a:buClr>
              <a:buSzPct val="100000"/>
              <a:buNone/>
            </a:pPr>
            <a:r>
              <a:rPr lang="en-US">
                <a:solidFill>
                  <a:srgbClr val="FFFFFF"/>
                </a:solidFill>
              </a:rPr>
              <a:t>And enzymes may be modified in pathway regulation</a:t>
            </a:r>
            <a:endParaRPr/>
          </a:p>
          <a:p>
            <a:pPr marL="0" lvl="0" indent="0" algn="l" rtl="0">
              <a:spcBef>
                <a:spcPts val="592"/>
              </a:spcBef>
              <a:spcAft>
                <a:spcPts val="0"/>
              </a:spcAft>
              <a:buClr>
                <a:srgbClr val="FFFFFF"/>
              </a:buClr>
              <a:buSzPct val="100000"/>
              <a:buNone/>
            </a:pPr>
            <a:r>
              <a:rPr lang="en-US">
                <a:solidFill>
                  <a:srgbClr val="FFFFFF"/>
                </a:solidFill>
              </a:rPr>
              <a:t>	(self-modifying code!)</a:t>
            </a:r>
            <a:endParaRPr/>
          </a:p>
        </p:txBody>
      </p:sp>
      <p:sp>
        <p:nvSpPr>
          <p:cNvPr id="367" name="Google Shape;367;p30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30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" name="Google Shape;368;p30"/>
          <p:cNvSpPr/>
          <p:nvPr/>
        </p:nvSpPr>
        <p:spPr>
          <a:xfrm>
            <a:off x="267375" y="2592150"/>
            <a:ext cx="2860825" cy="1056100"/>
          </a:xfrm>
          <a:prstGeom prst="flowChartInputOutput">
            <a:avLst/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Reactant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Molecules</a:t>
            </a:r>
            <a:endParaRPr/>
          </a:p>
        </p:txBody>
      </p:sp>
      <p:sp>
        <p:nvSpPr>
          <p:cNvPr id="369" name="Google Shape;369;p30"/>
          <p:cNvSpPr/>
          <p:nvPr/>
        </p:nvSpPr>
        <p:spPr>
          <a:xfrm>
            <a:off x="3716420" y="2699085"/>
            <a:ext cx="1737895" cy="834190"/>
          </a:xfrm>
          <a:prstGeom prst="flowChartAlternateProcess">
            <a:avLst/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Enzyme</a:t>
            </a:r>
            <a:endParaRPr/>
          </a:p>
        </p:txBody>
      </p:sp>
      <p:sp>
        <p:nvSpPr>
          <p:cNvPr id="370" name="Google Shape;370;p30"/>
          <p:cNvSpPr/>
          <p:nvPr/>
        </p:nvSpPr>
        <p:spPr>
          <a:xfrm>
            <a:off x="6069263" y="2477170"/>
            <a:ext cx="2892927" cy="1056105"/>
          </a:xfrm>
          <a:prstGeom prst="flowChartInputOutput">
            <a:avLst/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Product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Molecules</a:t>
            </a:r>
            <a:endParaRPr/>
          </a:p>
        </p:txBody>
      </p:sp>
      <p:sp>
        <p:nvSpPr>
          <p:cNvPr id="371" name="Google Shape;371;p30"/>
          <p:cNvSpPr/>
          <p:nvPr/>
        </p:nvSpPr>
        <p:spPr>
          <a:xfrm>
            <a:off x="2981159" y="2939716"/>
            <a:ext cx="695157" cy="17378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538CD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2" name="Google Shape;372;p30"/>
          <p:cNvSpPr/>
          <p:nvPr/>
        </p:nvSpPr>
        <p:spPr>
          <a:xfrm>
            <a:off x="5593348" y="2939716"/>
            <a:ext cx="695157" cy="17378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538CD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3" name="Google Shape;373;p30"/>
          <p:cNvSpPr/>
          <p:nvPr/>
        </p:nvSpPr>
        <p:spPr>
          <a:xfrm flipH="1">
            <a:off x="5454315" y="3185694"/>
            <a:ext cx="695157" cy="17378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4" name="Google Shape;374;p30"/>
          <p:cNvSpPr/>
          <p:nvPr/>
        </p:nvSpPr>
        <p:spPr>
          <a:xfrm flipH="1">
            <a:off x="2860840" y="3184359"/>
            <a:ext cx="695157" cy="17378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5" name="Google Shape;375;p30"/>
          <p:cNvSpPr/>
          <p:nvPr/>
        </p:nvSpPr>
        <p:spPr>
          <a:xfrm>
            <a:off x="3735140" y="4042610"/>
            <a:ext cx="1737895" cy="834190"/>
          </a:xfrm>
          <a:prstGeom prst="flowChartAlternateProcess">
            <a:avLst/>
          </a:prstGeom>
          <a:solidFill>
            <a:srgbClr val="660066"/>
          </a:soli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Another Enzyme</a:t>
            </a:r>
            <a:endParaRPr/>
          </a:p>
        </p:txBody>
      </p:sp>
      <p:sp>
        <p:nvSpPr>
          <p:cNvPr id="376" name="Google Shape;376;p30"/>
          <p:cNvSpPr/>
          <p:nvPr/>
        </p:nvSpPr>
        <p:spPr>
          <a:xfrm rot="5400000" flipH="1">
            <a:off x="5221703" y="3621501"/>
            <a:ext cx="1002631" cy="478595"/>
          </a:xfrm>
          <a:prstGeom prst="uturnArrow">
            <a:avLst>
              <a:gd name="adj1" fmla="val 25000"/>
              <a:gd name="adj2" fmla="val 25000"/>
              <a:gd name="adj3" fmla="val 25000"/>
              <a:gd name="adj4" fmla="val 43750"/>
              <a:gd name="adj5" fmla="val 75000"/>
            </a:avLst>
          </a:prstGeom>
          <a:solidFill>
            <a:srgbClr val="660066"/>
          </a:soli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7" name="Google Shape;377;p30"/>
          <p:cNvSpPr/>
          <p:nvPr/>
        </p:nvSpPr>
        <p:spPr>
          <a:xfrm rot="-5400000" flipH="1">
            <a:off x="2975807" y="3693689"/>
            <a:ext cx="1002631" cy="478595"/>
          </a:xfrm>
          <a:prstGeom prst="uturnArrow">
            <a:avLst>
              <a:gd name="adj1" fmla="val 25000"/>
              <a:gd name="adj2" fmla="val 25000"/>
              <a:gd name="adj3" fmla="val 25000"/>
              <a:gd name="adj4" fmla="val 43750"/>
              <a:gd name="adj5" fmla="val 75000"/>
            </a:avLst>
          </a:prstGeom>
          <a:solidFill>
            <a:srgbClr val="660066"/>
          </a:soli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31"/>
          <p:cNvSpPr txBox="1">
            <a:spLocks noGrp="1"/>
          </p:cNvSpPr>
          <p:nvPr>
            <p:ph type="title"/>
          </p:nvPr>
        </p:nvSpPr>
        <p:spPr>
          <a:xfrm>
            <a:off x="457200" y="381000"/>
            <a:ext cx="82296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Enzymes</a:t>
            </a:r>
            <a:endParaRPr/>
          </a:p>
        </p:txBody>
      </p:sp>
      <p:sp>
        <p:nvSpPr>
          <p:cNvPr id="383" name="Google Shape;383;p31"/>
          <p:cNvSpPr txBox="1">
            <a:spLocks noGrp="1"/>
          </p:cNvSpPr>
          <p:nvPr>
            <p:ph type="body" idx="1"/>
          </p:nvPr>
        </p:nvSpPr>
        <p:spPr>
          <a:xfrm>
            <a:off x="304800" y="990600"/>
            <a:ext cx="8229600" cy="16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Proteins that accelerate biochemical reactions.</a:t>
            </a:r>
            <a:endParaRPr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Omni-present in biology</a:t>
            </a:r>
            <a:endParaRPr/>
          </a:p>
        </p:txBody>
      </p:sp>
      <p:sp>
        <p:nvSpPr>
          <p:cNvPr id="384" name="Google Shape;384;p31"/>
          <p:cNvSpPr txBox="1">
            <a:spLocks noGrp="1"/>
          </p:cNvSpPr>
          <p:nvPr>
            <p:ph type="sldNum" idx="12"/>
          </p:nvPr>
        </p:nvSpPr>
        <p:spPr>
          <a:xfrm>
            <a:off x="7543801" y="6248400"/>
            <a:ext cx="533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  <p:pic>
        <p:nvPicPr>
          <p:cNvPr id="385" name="Google Shape;385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6235" y="3565525"/>
            <a:ext cx="7572671" cy="30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p31"/>
          <p:cNvSpPr txBox="1"/>
          <p:nvPr/>
        </p:nvSpPr>
        <p:spPr>
          <a:xfrm>
            <a:off x="533400" y="3045767"/>
            <a:ext cx="449033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Enzymes work by induced fit.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32"/>
          <p:cNvSpPr txBox="1">
            <a:spLocks noGrp="1"/>
          </p:cNvSpPr>
          <p:nvPr>
            <p:ph type="title"/>
          </p:nvPr>
        </p:nvSpPr>
        <p:spPr>
          <a:xfrm>
            <a:off x="457200" y="228600"/>
            <a:ext cx="82296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Enzymes and Reaction Kinetics</a:t>
            </a:r>
            <a:endParaRPr/>
          </a:p>
        </p:txBody>
      </p:sp>
      <p:sp>
        <p:nvSpPr>
          <p:cNvPr id="393" name="Google Shape;393;p32"/>
          <p:cNvSpPr txBox="1">
            <a:spLocks noGrp="1"/>
          </p:cNvSpPr>
          <p:nvPr>
            <p:ph type="sldNum" idx="12"/>
          </p:nvPr>
        </p:nvSpPr>
        <p:spPr>
          <a:xfrm>
            <a:off x="6324600" y="6324600"/>
            <a:ext cx="1752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  <p:pic>
        <p:nvPicPr>
          <p:cNvPr id="394" name="Google Shape;394;p32" descr="Enzyme kinetic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76400" y="3505200"/>
            <a:ext cx="4979406" cy="167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p3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981200" y="1371600"/>
            <a:ext cx="3936211" cy="1584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33"/>
          <p:cNvSpPr txBox="1">
            <a:spLocks noGrp="1"/>
          </p:cNvSpPr>
          <p:nvPr>
            <p:ph type="title"/>
          </p:nvPr>
        </p:nvSpPr>
        <p:spPr>
          <a:xfrm>
            <a:off x="457200" y="228600"/>
            <a:ext cx="82296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Enzyme Inhibition</a:t>
            </a:r>
            <a:endParaRPr/>
          </a:p>
        </p:txBody>
      </p:sp>
      <p:sp>
        <p:nvSpPr>
          <p:cNvPr id="401" name="Google Shape;401;p33"/>
          <p:cNvSpPr txBox="1">
            <a:spLocks noGrp="1"/>
          </p:cNvSpPr>
          <p:nvPr>
            <p:ph type="sldNum" idx="12"/>
          </p:nvPr>
        </p:nvSpPr>
        <p:spPr>
          <a:xfrm>
            <a:off x="6324600" y="6324600"/>
            <a:ext cx="1752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  <p:pic>
        <p:nvPicPr>
          <p:cNvPr id="402" name="Google Shape;402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11415" y="3929094"/>
            <a:ext cx="3886200" cy="2700580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p33"/>
          <p:cNvSpPr txBox="1"/>
          <p:nvPr/>
        </p:nvSpPr>
        <p:spPr>
          <a:xfrm>
            <a:off x="424962" y="1436132"/>
            <a:ext cx="260840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Competitive Inhibition</a:t>
            </a:r>
            <a:endParaRPr/>
          </a:p>
        </p:txBody>
      </p:sp>
      <p:sp>
        <p:nvSpPr>
          <p:cNvPr id="404" name="Google Shape;404;p33"/>
          <p:cNvSpPr txBox="1"/>
          <p:nvPr/>
        </p:nvSpPr>
        <p:spPr>
          <a:xfrm>
            <a:off x="336997" y="3741314"/>
            <a:ext cx="301877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Noncompetitive Inhibition</a:t>
            </a:r>
            <a:endParaRPr/>
          </a:p>
        </p:txBody>
      </p:sp>
      <p:pic>
        <p:nvPicPr>
          <p:cNvPr id="405" name="Google Shape;405;p33" descr="Spring 2013 Lecture 16 &amp; 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1692" y="4110646"/>
            <a:ext cx="2289094" cy="1692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p33" descr="Enzyme Inhibitors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18168" y="2048612"/>
            <a:ext cx="2656431" cy="119496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07" name="Google Shape;407;p33"/>
          <p:cNvGrpSpPr/>
          <p:nvPr/>
        </p:nvGrpSpPr>
        <p:grpSpPr>
          <a:xfrm>
            <a:off x="3124200" y="1980085"/>
            <a:ext cx="4795750" cy="1558010"/>
            <a:chOff x="3124200" y="1980085"/>
            <a:chExt cx="4795750" cy="1558010"/>
          </a:xfrm>
        </p:grpSpPr>
        <p:pic>
          <p:nvPicPr>
            <p:cNvPr id="408" name="Google Shape;408;p33" descr="Competitive Inhibition (Molecular Biology)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3124200" y="1980085"/>
              <a:ext cx="4795750" cy="155801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09" name="Google Shape;409;p33"/>
            <p:cNvSpPr txBox="1"/>
            <p:nvPr/>
          </p:nvSpPr>
          <p:spPr>
            <a:xfrm>
              <a:off x="4402723" y="2057400"/>
              <a:ext cx="335348" cy="40011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dk1"/>
                  </a:solidFill>
                  <a:latin typeface="Short Stack"/>
                  <a:ea typeface="Short Stack"/>
                  <a:cs typeface="Short Stack"/>
                  <a:sym typeface="Short Stack"/>
                </a:rPr>
                <a:t>S</a:t>
              </a:r>
              <a:endParaRPr/>
            </a:p>
          </p:txBody>
        </p:sp>
        <p:sp>
          <p:nvSpPr>
            <p:cNvPr id="410" name="Google Shape;410;p33"/>
            <p:cNvSpPr txBox="1"/>
            <p:nvPr/>
          </p:nvSpPr>
          <p:spPr>
            <a:xfrm>
              <a:off x="5619588" y="2133600"/>
              <a:ext cx="476412" cy="40011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dk1"/>
                  </a:solidFill>
                  <a:latin typeface="Short Stack"/>
                  <a:ea typeface="Short Stack"/>
                  <a:cs typeface="Short Stack"/>
                  <a:sym typeface="Short Stack"/>
                </a:rPr>
                <a:t>ES</a:t>
              </a: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"/>
          <p:cNvSpPr txBox="1">
            <a:spLocks noGrp="1"/>
          </p:cNvSpPr>
          <p:nvPr>
            <p:ph type="title"/>
          </p:nvPr>
        </p:nvSpPr>
        <p:spPr>
          <a:xfrm>
            <a:off x="457200" y="381000"/>
            <a:ext cx="82296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Why Models?</a:t>
            </a:r>
            <a:endParaRPr/>
          </a:p>
        </p:txBody>
      </p:sp>
      <p:sp>
        <p:nvSpPr>
          <p:cNvPr id="121" name="Google Shape;121;p4"/>
          <p:cNvSpPr txBox="1">
            <a:spLocks noGrp="1"/>
          </p:cNvSpPr>
          <p:nvPr>
            <p:ph type="sldNum" idx="12"/>
          </p:nvPr>
        </p:nvSpPr>
        <p:spPr>
          <a:xfrm>
            <a:off x="6324600" y="6324600"/>
            <a:ext cx="1752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sp>
        <p:nvSpPr>
          <p:cNvPr id="122" name="Google Shape;122;p4"/>
          <p:cNvSpPr txBox="1"/>
          <p:nvPr/>
        </p:nvSpPr>
        <p:spPr>
          <a:xfrm>
            <a:off x="457200" y="1487269"/>
            <a:ext cx="3788217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Disasters should occur in silico,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not in vivo.</a:t>
            </a:r>
            <a:endParaRPr/>
          </a:p>
        </p:txBody>
      </p:sp>
      <p:sp>
        <p:nvSpPr>
          <p:cNvPr id="123" name="Google Shape;123;p4"/>
          <p:cNvSpPr txBox="1"/>
          <p:nvPr/>
        </p:nvSpPr>
        <p:spPr>
          <a:xfrm>
            <a:off x="4898583" y="1487269"/>
            <a:ext cx="3788217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Emulate experience with hardware design.</a:t>
            </a:r>
            <a:endParaRPr/>
          </a:p>
        </p:txBody>
      </p:sp>
      <p:pic>
        <p:nvPicPr>
          <p:cNvPr id="124" name="Google Shape;124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24400" y="2590800"/>
            <a:ext cx="3429000" cy="238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66958" y="2161032"/>
            <a:ext cx="3568700" cy="295910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4"/>
          <p:cNvSpPr txBox="1"/>
          <p:nvPr/>
        </p:nvSpPr>
        <p:spPr>
          <a:xfrm>
            <a:off x="457200" y="5257800"/>
            <a:ext cx="367019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(Not knowing about eigenvalues can be disastrous.)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5"/>
          <p:cNvSpPr txBox="1">
            <a:spLocks noGrp="1"/>
          </p:cNvSpPr>
          <p:nvPr>
            <p:ph type="sldNum" idx="12"/>
          </p:nvPr>
        </p:nvSpPr>
        <p:spPr>
          <a:xfrm>
            <a:off x="6400800" y="6324600"/>
            <a:ext cx="16097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pic>
        <p:nvPicPr>
          <p:cNvPr id="132" name="Google Shape;132;p5" descr="Diagram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3000" y="457200"/>
            <a:ext cx="4457636" cy="5650655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5"/>
          <p:cNvSpPr txBox="1"/>
          <p:nvPr/>
        </p:nvSpPr>
        <p:spPr>
          <a:xfrm>
            <a:off x="5410200" y="4343400"/>
            <a:ext cx="3310522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Advances in Enzyme Regulation, 1990.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6" descr="Diagram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3400" y="1712246"/>
            <a:ext cx="3276600" cy="475834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6"/>
          <p:cNvSpPr txBox="1">
            <a:spLocks noGrp="1"/>
          </p:cNvSpPr>
          <p:nvPr>
            <p:ph type="title"/>
          </p:nvPr>
        </p:nvSpPr>
        <p:spPr>
          <a:xfrm>
            <a:off x="228600" y="228600"/>
            <a:ext cx="84582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/>
              <a:t>Determining the Impact of Enzymes on Metabolites*</a:t>
            </a:r>
            <a:endParaRPr/>
          </a:p>
        </p:txBody>
      </p:sp>
      <p:sp>
        <p:nvSpPr>
          <p:cNvPr id="140" name="Google Shape;140;p6"/>
          <p:cNvSpPr txBox="1">
            <a:spLocks noGrp="1"/>
          </p:cNvSpPr>
          <p:nvPr>
            <p:ph type="sldNum" idx="12"/>
          </p:nvPr>
        </p:nvSpPr>
        <p:spPr>
          <a:xfrm>
            <a:off x="6324600" y="6324600"/>
            <a:ext cx="1752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pic>
        <p:nvPicPr>
          <p:cNvPr id="141" name="Google Shape;141;p6" descr="Table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083922" y="2743200"/>
            <a:ext cx="4440540" cy="3315503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6"/>
          <p:cNvSpPr/>
          <p:nvPr/>
        </p:nvSpPr>
        <p:spPr>
          <a:xfrm>
            <a:off x="381000" y="980182"/>
            <a:ext cx="8513064" cy="107721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﻿The aspartate-derived amino-acid pathway from plants is well suited for analyzing the function of the allosteric network of interactions in branched pathways. For this purpose, a detailed kinetic model of the system in the plant model Arabidopsis was constructed on the basis of in vitro kinetic measurements. </a:t>
            </a:r>
            <a:endParaRPr/>
          </a:p>
        </p:txBody>
      </p:sp>
      <p:sp>
        <p:nvSpPr>
          <p:cNvPr id="143" name="Google Shape;143;p6"/>
          <p:cNvSpPr txBox="1"/>
          <p:nvPr/>
        </p:nvSpPr>
        <p:spPr>
          <a:xfrm>
            <a:off x="1937362" y="6400800"/>
            <a:ext cx="3954416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*Curien et al., Molecular Systems Biology, 2009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7"/>
          <p:cNvSpPr txBox="1">
            <a:spLocks noGrp="1"/>
          </p:cNvSpPr>
          <p:nvPr>
            <p:ph type="title"/>
          </p:nvPr>
        </p:nvSpPr>
        <p:spPr>
          <a:xfrm>
            <a:off x="457200" y="228600"/>
            <a:ext cx="82296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Glycolytic Oscillations in Yeast*</a:t>
            </a:r>
            <a:endParaRPr/>
          </a:p>
        </p:txBody>
      </p:sp>
      <p:sp>
        <p:nvSpPr>
          <p:cNvPr id="149" name="Google Shape;149;p7"/>
          <p:cNvSpPr txBox="1">
            <a:spLocks noGrp="1"/>
          </p:cNvSpPr>
          <p:nvPr>
            <p:ph type="sldNum" idx="12"/>
          </p:nvPr>
        </p:nvSpPr>
        <p:spPr>
          <a:xfrm>
            <a:off x="6324600" y="6324600"/>
            <a:ext cx="1752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pic>
        <p:nvPicPr>
          <p:cNvPr id="150" name="Google Shape;150;p7" descr="Diagram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5254" y="1398917"/>
            <a:ext cx="2764590" cy="49256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7" descr="Diagram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976777" y="2053086"/>
            <a:ext cx="4641114" cy="2078965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7"/>
          <p:cNvSpPr txBox="1"/>
          <p:nvPr/>
        </p:nvSpPr>
        <p:spPr>
          <a:xfrm>
            <a:off x="3976777" y="4465462"/>
            <a:ext cx="3448380" cy="2308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Learning objectives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How develop this model?</a:t>
            </a:r>
            <a:endParaRPr/>
          </a:p>
          <a:p>
            <a:pPr marL="742950" marR="0" lvl="1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What reactions?</a:t>
            </a:r>
            <a:endParaRPr/>
          </a:p>
          <a:p>
            <a:pPr marL="742950" marR="0" lvl="1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What kinetics?</a:t>
            </a:r>
            <a:endParaRPr/>
          </a:p>
          <a:p>
            <a:pPr marL="742950" marR="0" lvl="1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What parameter values?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How evaluate?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How interpret?</a:t>
            </a:r>
            <a:endParaRPr/>
          </a:p>
          <a:p>
            <a:pPr marL="742950" marR="0" lvl="1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7"/>
          <p:cNvSpPr txBox="1"/>
          <p:nvPr/>
        </p:nvSpPr>
        <p:spPr>
          <a:xfrm>
            <a:off x="1922492" y="6260068"/>
            <a:ext cx="239193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*Wolf, J. of Biochem., 2000.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8"/>
          <p:cNvSpPr txBox="1">
            <a:spLocks noGrp="1"/>
          </p:cNvSpPr>
          <p:nvPr>
            <p:ph type="title"/>
          </p:nvPr>
        </p:nvSpPr>
        <p:spPr>
          <a:xfrm>
            <a:off x="457200" y="228600"/>
            <a:ext cx="82296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Metabolic Engineering</a:t>
            </a:r>
            <a:endParaRPr/>
          </a:p>
        </p:txBody>
      </p:sp>
      <p:sp>
        <p:nvSpPr>
          <p:cNvPr id="159" name="Google Shape;159;p8"/>
          <p:cNvSpPr txBox="1">
            <a:spLocks noGrp="1"/>
          </p:cNvSpPr>
          <p:nvPr>
            <p:ph type="sldNum" idx="12"/>
          </p:nvPr>
        </p:nvSpPr>
        <p:spPr>
          <a:xfrm>
            <a:off x="6324600" y="6324600"/>
            <a:ext cx="1752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pic>
        <p:nvPicPr>
          <p:cNvPr id="160" name="Google Shape;160;p8" descr="Diagram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47558" y="872933"/>
            <a:ext cx="6248884" cy="5112133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8"/>
          <p:cNvSpPr txBox="1"/>
          <p:nvPr/>
        </p:nvSpPr>
        <p:spPr>
          <a:xfrm>
            <a:off x="1805176" y="6107668"/>
            <a:ext cx="380110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Model so we can better engineer.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9"/>
          <p:cNvSpPr txBox="1">
            <a:spLocks noGrp="1"/>
          </p:cNvSpPr>
          <p:nvPr>
            <p:ph type="title"/>
          </p:nvPr>
        </p:nvSpPr>
        <p:spPr>
          <a:xfrm>
            <a:off x="457200" y="381000"/>
            <a:ext cx="82296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Scientific Goals of Modeling in Biology++</a:t>
            </a:r>
            <a:endParaRPr/>
          </a:p>
        </p:txBody>
      </p:sp>
      <p:sp>
        <p:nvSpPr>
          <p:cNvPr id="168" name="Google Shape;168;p9"/>
          <p:cNvSpPr txBox="1">
            <a:spLocks noGrp="1"/>
          </p:cNvSpPr>
          <p:nvPr>
            <p:ph type="body" idx="1"/>
          </p:nvPr>
        </p:nvSpPr>
        <p:spPr>
          <a:xfrm>
            <a:off x="457200" y="1371599"/>
            <a:ext cx="8229600" cy="4572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To </a:t>
            </a:r>
            <a:r>
              <a:rPr lang="en-US">
                <a:solidFill>
                  <a:srgbClr val="00CC00"/>
                </a:solidFill>
              </a:rPr>
              <a:t>explain biological processes</a:t>
            </a:r>
            <a:r>
              <a:rPr lang="en-US"/>
              <a:t> that result in observed phenomena</a:t>
            </a:r>
            <a:endParaRPr/>
          </a:p>
          <a:p>
            <a:pPr marL="342900" lvl="0" indent="-342900" algn="l" rtl="0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To </a:t>
            </a:r>
            <a:r>
              <a:rPr lang="en-US">
                <a:solidFill>
                  <a:srgbClr val="00CC00"/>
                </a:solidFill>
              </a:rPr>
              <a:t>predict</a:t>
            </a:r>
            <a:r>
              <a:rPr lang="en-US"/>
              <a:t> previously unobserved phenomena</a:t>
            </a:r>
            <a:endParaRPr/>
          </a:p>
          <a:p>
            <a:pPr marL="342900" lvl="0" indent="-342900" algn="l" rtl="0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To </a:t>
            </a:r>
            <a:r>
              <a:rPr lang="en-US">
                <a:solidFill>
                  <a:srgbClr val="00CC00"/>
                </a:solidFill>
              </a:rPr>
              <a:t>identify</a:t>
            </a:r>
            <a:r>
              <a:rPr lang="en-US"/>
              <a:t> key generic mechanisms</a:t>
            </a:r>
            <a:endParaRPr/>
          </a:p>
          <a:p>
            <a:pPr marL="342900" lvl="0" indent="-342900" algn="l" rtl="0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To </a:t>
            </a:r>
            <a:r>
              <a:rPr lang="en-US">
                <a:solidFill>
                  <a:srgbClr val="00CC00"/>
                </a:solidFill>
              </a:rPr>
              <a:t>guide experiments</a:t>
            </a:r>
            <a:r>
              <a:rPr lang="en-US"/>
              <a:t>:</a:t>
            </a:r>
            <a:endParaRPr/>
          </a:p>
          <a:p>
            <a:pPr marL="742950" lvl="1" indent="-285750" algn="l" rtl="0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Suggest new experiments</a:t>
            </a:r>
            <a:endParaRPr/>
          </a:p>
          <a:p>
            <a:pPr marL="742950" lvl="1" indent="-285750" algn="l" rtl="0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Help interpret experiments</a:t>
            </a:r>
            <a:endParaRPr/>
          </a:p>
          <a:p>
            <a:pPr marL="742950" lvl="1" indent="-28575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/>
              <a:t>Experiments are limited in number and control, computer simulations can test many more perturbations to explore their consequences</a:t>
            </a:r>
            <a:endParaRPr/>
          </a:p>
          <a:p>
            <a:pPr marL="742950" lvl="1" indent="-107950" algn="l" rtl="0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sp>
        <p:nvSpPr>
          <p:cNvPr id="169" name="Google Shape;169;p9"/>
          <p:cNvSpPr/>
          <p:nvPr/>
        </p:nvSpPr>
        <p:spPr>
          <a:xfrm>
            <a:off x="1600200" y="6117770"/>
            <a:ext cx="41148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++ James  A. Glazier, Biocomplexity Institute Intelligent Systems Engineering, Indiana University, Bloomington, IN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1236</Words>
  <Application>Microsoft Macintosh PowerPoint</Application>
  <PresentationFormat>On-screen Show (4:3)</PresentationFormat>
  <Paragraphs>232</Paragraphs>
  <Slides>33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7" baseType="lpstr">
      <vt:lpstr>Calibri</vt:lpstr>
      <vt:lpstr>Arial</vt:lpstr>
      <vt:lpstr>Short Stack</vt:lpstr>
      <vt:lpstr>Office Theme</vt:lpstr>
      <vt:lpstr>BIOE 437 / BIOE 537  Computational Systems Biology   Lecture 1: Introduction and Biochemistry Basics  </vt:lpstr>
      <vt:lpstr>Agenda</vt:lpstr>
      <vt:lpstr>Why Biomedical Engineering?</vt:lpstr>
      <vt:lpstr>Why Models?</vt:lpstr>
      <vt:lpstr>PowerPoint Presentation</vt:lpstr>
      <vt:lpstr>Determining the Impact of Enzymes on Metabolites*</vt:lpstr>
      <vt:lpstr>Glycolytic Oscillations in Yeast*</vt:lpstr>
      <vt:lpstr>Metabolic Engineering</vt:lpstr>
      <vt:lpstr>Scientific Goals of Modeling in Biology++</vt:lpstr>
      <vt:lpstr>Course Goals</vt:lpstr>
      <vt:lpstr>Instructors</vt:lpstr>
      <vt:lpstr>Grading</vt:lpstr>
      <vt:lpstr>Submitting Homework</vt:lpstr>
      <vt:lpstr>Resources</vt:lpstr>
      <vt:lpstr>Software</vt:lpstr>
      <vt:lpstr>Syllabus by Week</vt:lpstr>
      <vt:lpstr>Getting Google Colaboratory (Colab)</vt:lpstr>
      <vt:lpstr>Biochemistry Basics</vt:lpstr>
      <vt:lpstr>PowerPoint Presentation</vt:lpstr>
      <vt:lpstr>Prokaryotes (3.5B) vs. Eukaryotes (1.5B)</vt:lpstr>
      <vt:lpstr>The central dogma relates DNA, RNA, and protein*.</vt:lpstr>
      <vt:lpstr>PowerPoint Presentation</vt:lpstr>
      <vt:lpstr>Biochemical Pathway: Collection of Reactions on Biomolecules</vt:lpstr>
      <vt:lpstr>Biological Networks++</vt:lpstr>
      <vt:lpstr>Relationships Between Types of Network++ </vt:lpstr>
      <vt:lpstr>Metabolic Network++</vt:lpstr>
      <vt:lpstr>Detailed Metabolic Network</vt:lpstr>
      <vt:lpstr>Chemical Kinetics Basics</vt:lpstr>
      <vt:lpstr>Reversible Reactions &amp; Steady State</vt:lpstr>
      <vt:lpstr>Biochemical Reactions</vt:lpstr>
      <vt:lpstr>Enzymes</vt:lpstr>
      <vt:lpstr>Enzymes and Reaction Kinetics</vt:lpstr>
      <vt:lpstr>Enzyme Inhibition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BIOE 437 / BIOE 537  Computational Systems Biology   Lecture 1: Introduction and Biochemistry Basics  </dc:title>
  <dc:creator>Tricia Caparas</dc:creator>
  <cp:lastModifiedBy>Joseph L. Hellerstein</cp:lastModifiedBy>
  <cp:revision>3</cp:revision>
  <dcterms:created xsi:type="dcterms:W3CDTF">2008-11-04T22:35:39Z</dcterms:created>
  <dcterms:modified xsi:type="dcterms:W3CDTF">2021-09-29T15:26:08Z</dcterms:modified>
</cp:coreProperties>
</file>